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y="5143500" cx="9144000"/>
  <p:notesSz cx="6858000" cy="9144000"/>
  <p:embeddedFontLst>
    <p:embeddedFont>
      <p:font typeface="Pacifico"/>
      <p:regular r:id="rId29"/>
    </p:embeddedFont>
    <p:embeddedFont>
      <p:font typeface="Spectral"/>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802">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7D1B93-92F2-42E9-98CA-538B8BAD9F7B}">
  <a:tblStyle styleId="{C07D1B93-92F2-42E9-98CA-538B8BAD9F7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802"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Pacifico-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Spectral-bold.fntdata"/><Relationship Id="rId30" Type="http://schemas.openxmlformats.org/officeDocument/2006/relationships/font" Target="fonts/Spectral-regular.fntdata"/><Relationship Id="rId11" Type="http://schemas.openxmlformats.org/officeDocument/2006/relationships/slide" Target="slides/slide4.xml"/><Relationship Id="rId33" Type="http://schemas.openxmlformats.org/officeDocument/2006/relationships/font" Target="fonts/Spectral-boldItalic.fntdata"/><Relationship Id="rId10" Type="http://schemas.openxmlformats.org/officeDocument/2006/relationships/slide" Target="slides/slide3.xml"/><Relationship Id="rId32" Type="http://schemas.openxmlformats.org/officeDocument/2006/relationships/font" Target="fonts/Spectral-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Measurement" TargetMode="External"/><Relationship Id="rId3" Type="http://schemas.openxmlformats.org/officeDocument/2006/relationships/hyperlink" Target="https://en.wikipedia.org/wiki/Statistics"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Bhattacharyya_distance#Bhattacharyya_coefficient" TargetMode="External"/><Relationship Id="rId3" Type="http://schemas.openxmlformats.org/officeDocument/2006/relationships/hyperlink" Target="https://en.wikipedia.org/wiki/Measurement" TargetMode="External"/><Relationship Id="rId4" Type="http://schemas.openxmlformats.org/officeDocument/2006/relationships/hyperlink" Target="https://en.wikipedia.org/wiki/Statistics" TargetMode="External"/><Relationship Id="rId5" Type="http://schemas.openxmlformats.org/officeDocument/2006/relationships/hyperlink" Target="https://en.wikipedia.org/wiki/Expectation_(statistic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1870af4dff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Adaptive color transfer with relaxed optimal transport - J.Rabin &amp; et alia -  (2014)</a:t>
            </a:r>
            <a:endParaRPr/>
          </a:p>
        </p:txBody>
      </p:sp>
      <p:sp>
        <p:nvSpPr>
          <p:cNvPr id="130" name="Google Shape;130;g11870af4dff_0_1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14301ca9a6_4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2" name="Google Shape;222;g114301ca9a6_4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14301ca9a6_4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g114301ca9a6_4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1870af4dff_0_2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8" name="Google Shape;238;g11870af4dff_0_2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1870af4dff_0_2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The problem is to find a new image w whose geometry is as close as possible to the source image u and whose color distribution is close to the one of the exemplar image v.</a:t>
            </a:r>
            <a:endParaRPr/>
          </a:p>
          <a:p>
            <a:pPr indent="0" lvl="0" marL="0" rtl="0" algn="l">
              <a:spcBef>
                <a:spcPts val="0"/>
              </a:spcBef>
              <a:spcAft>
                <a:spcPts val="0"/>
              </a:spcAft>
              <a:buSzPts val="1100"/>
              <a:buNone/>
            </a:pPr>
            <a:r>
              <a:rPr lang="fr">
                <a:solidFill>
                  <a:schemeClr val="dk1"/>
                </a:solidFill>
              </a:rPr>
              <a:t>Ω</a:t>
            </a:r>
            <a:r>
              <a:rPr baseline="-25000" lang="fr">
                <a:solidFill>
                  <a:schemeClr val="dk1"/>
                </a:solidFill>
              </a:rPr>
              <a:t>u</a:t>
            </a:r>
            <a:r>
              <a:rPr lang="fr">
                <a:solidFill>
                  <a:schemeClr val="dk1"/>
                </a:solidFill>
              </a:rPr>
              <a:t> : regular pixel grid | Σ</a:t>
            </a:r>
            <a:r>
              <a:rPr baseline="-25000" lang="fr">
                <a:solidFill>
                  <a:schemeClr val="dk1"/>
                </a:solidFill>
              </a:rPr>
              <a:t>u</a:t>
            </a:r>
            <a:r>
              <a:rPr lang="fr">
                <a:solidFill>
                  <a:schemeClr val="dk1"/>
                </a:solidFill>
              </a:rPr>
              <a:t> : quantized RGB color space</a:t>
            </a:r>
            <a:endParaRPr sz="700"/>
          </a:p>
        </p:txBody>
      </p:sp>
      <p:sp>
        <p:nvSpPr>
          <p:cNvPr id="246" name="Google Shape;246;g11870af4dff_0_26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87062d07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The key element of our approach is the change of the image representation space in which we compute the transportation cost and the transportation map.</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fr"/>
              <a:t>Unlike more basic approaches where we would directly apply the rgb histogram of the image, which serves as a "color palette", to the original image or where we would transport the colors pixel by pixel from image 2 to image 1, here we place ourselves in the space of super pixels by reasoning about pixel regions rather for the color transfer.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Joint clustering on the pixel grid and the color space (d = 5) to avoid dimensional issues. </a:t>
            </a:r>
            <a:endParaRPr/>
          </a:p>
          <a:p>
            <a:pPr indent="0" lvl="0" marL="0" rtl="0" algn="l">
              <a:lnSpc>
                <a:spcPct val="100000"/>
              </a:lnSpc>
              <a:spcBef>
                <a:spcPts val="0"/>
              </a:spcBef>
              <a:spcAft>
                <a:spcPts val="0"/>
              </a:spcAft>
              <a:buSzPts val="1100"/>
              <a:buNone/>
            </a:pPr>
            <a:r>
              <a:rPr lang="fr"/>
              <a:t>X</a:t>
            </a:r>
            <a:r>
              <a:rPr baseline="-25000" lang="fr"/>
              <a:t>i</a:t>
            </a:r>
            <a:r>
              <a:rPr lang="fr"/>
              <a:t> : centroid of the cluster i, represents the mean spatial and color values of the set of pixels in u assigned to cluster i</a:t>
            </a:r>
            <a:endParaRPr/>
          </a:p>
          <a:p>
            <a:pPr indent="0" lvl="0" marL="0" rtl="0" algn="l">
              <a:lnSpc>
                <a:spcPct val="100000"/>
              </a:lnSpc>
              <a:spcBef>
                <a:spcPts val="0"/>
              </a:spcBef>
              <a:spcAft>
                <a:spcPts val="0"/>
              </a:spcAft>
              <a:buSzPts val="1100"/>
              <a:buNone/>
            </a:pPr>
            <a:r>
              <a:rPr lang="fr"/>
              <a:t>Each cluster can have a =/= amount of pixels N</a:t>
            </a:r>
            <a:r>
              <a:rPr baseline="-25000" lang="fr"/>
              <a:t>i  </a:t>
            </a:r>
            <a:r>
              <a:rPr lang="fr"/>
              <a:t>→ cluster weight : μi = |</a:t>
            </a:r>
            <a:r>
              <a:rPr lang="fr">
                <a:solidFill>
                  <a:schemeClr val="dk1"/>
                </a:solidFill>
              </a:rPr>
              <a:t>N</a:t>
            </a:r>
            <a:r>
              <a:rPr baseline="-25000" lang="fr">
                <a:solidFill>
                  <a:schemeClr val="dk1"/>
                </a:solidFill>
              </a:rPr>
              <a:t>i</a:t>
            </a:r>
            <a:r>
              <a:rPr lang="fr"/>
              <a:t>|/|</a:t>
            </a:r>
            <a:r>
              <a:rPr lang="fr" sz="1500">
                <a:solidFill>
                  <a:schemeClr val="dk1"/>
                </a:solidFill>
              </a:rPr>
              <a:t>Ω</a:t>
            </a:r>
            <a:r>
              <a:rPr baseline="-25000" lang="fr" sz="1500">
                <a:solidFill>
                  <a:schemeClr val="dk1"/>
                </a:solidFill>
              </a:rPr>
              <a:t>u</a:t>
            </a:r>
            <a:r>
              <a:rPr lang="fr"/>
              <a:t>| = number of pixels assigned to the clusters / number of pixels in the image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Then we build a weighted graph of the clusters’ centroid : </a:t>
            </a:r>
            <a:endParaRPr/>
          </a:p>
          <a:p>
            <a:pPr indent="0" lvl="0" marL="0" rtl="0" algn="l">
              <a:lnSpc>
                <a:spcPct val="100000"/>
              </a:lnSpc>
              <a:spcBef>
                <a:spcPts val="0"/>
              </a:spcBef>
              <a:spcAft>
                <a:spcPts val="0"/>
              </a:spcAft>
              <a:buSzPts val="1100"/>
              <a:buNone/>
            </a:pPr>
            <a:r>
              <a:rPr lang="fr"/>
              <a:t>i) a Nearest Neighbor graph is computed through k-NN search based on the L2 distance between clusters’centroid</a:t>
            </a:r>
            <a:endParaRPr/>
          </a:p>
          <a:p>
            <a:pPr indent="0" lvl="0" marL="0" rtl="0" algn="l">
              <a:lnSpc>
                <a:spcPct val="100000"/>
              </a:lnSpc>
              <a:spcBef>
                <a:spcPts val="0"/>
              </a:spcBef>
              <a:spcAft>
                <a:spcPts val="0"/>
              </a:spcAft>
              <a:buSzPts val="1100"/>
              <a:buNone/>
            </a:pPr>
            <a:r>
              <a:rPr lang="fr"/>
              <a:t>ii) then we assign the weight wij of the edge that links Xi to Xj as follows : wij = exp(-½||Xi-Xj||**2) with the following norm : ||X||V = X*V-1X</a:t>
            </a:r>
            <a:endParaRPr/>
          </a:p>
          <a:p>
            <a:pPr indent="0" lvl="0" marL="0" rtl="0" algn="l">
              <a:lnSpc>
                <a:spcPct val="100000"/>
              </a:lnSpc>
              <a:spcBef>
                <a:spcPts val="0"/>
              </a:spcBef>
              <a:spcAft>
                <a:spcPts val="0"/>
              </a:spcAft>
              <a:buSzPts val="1100"/>
              <a:buNone/>
            </a:pPr>
            <a:r>
              <a:t/>
            </a:r>
            <a:endParaRPr sz="1000"/>
          </a:p>
          <a:p>
            <a:pPr indent="0" lvl="0" marL="0" rtl="0" algn="l">
              <a:lnSpc>
                <a:spcPct val="100000"/>
              </a:lnSpc>
              <a:spcBef>
                <a:spcPts val="0"/>
              </a:spcBef>
              <a:spcAft>
                <a:spcPts val="0"/>
              </a:spcAft>
              <a:buClr>
                <a:schemeClr val="dk1"/>
              </a:buClr>
              <a:buSzPts val="1100"/>
              <a:buFont typeface="Arial"/>
              <a:buNone/>
            </a:pPr>
            <a:r>
              <a:rPr lang="fr" sz="1150">
                <a:solidFill>
                  <a:schemeClr val="dk1"/>
                </a:solidFill>
              </a:rPr>
              <a:t>the weighted empirical covariance matrix of cluster X</a:t>
            </a:r>
            <a:r>
              <a:rPr lang="fr" sz="750">
                <a:solidFill>
                  <a:schemeClr val="dk1"/>
                </a:solidFill>
              </a:rPr>
              <a:t>i</a:t>
            </a:r>
            <a:r>
              <a:rPr lang="fr" sz="1150">
                <a:solidFill>
                  <a:schemeClr val="dk1"/>
                </a:solidFill>
              </a:rPr>
              <a:t>, using diagonal weighting matrix S = diag (σ</a:t>
            </a:r>
            <a:r>
              <a:rPr lang="fr" sz="750">
                <a:solidFill>
                  <a:schemeClr val="dk1"/>
                </a:solidFill>
              </a:rPr>
              <a:t>x</a:t>
            </a:r>
            <a:r>
              <a:rPr lang="fr" sz="1150">
                <a:solidFill>
                  <a:schemeClr val="dk1"/>
                </a:solidFill>
              </a:rPr>
              <a:t>, σ</a:t>
            </a:r>
            <a:r>
              <a:rPr lang="fr" sz="750">
                <a:solidFill>
                  <a:schemeClr val="dk1"/>
                </a:solidFill>
              </a:rPr>
              <a:t>y </a:t>
            </a:r>
            <a:r>
              <a:rPr lang="fr" sz="1150">
                <a:solidFill>
                  <a:schemeClr val="dk1"/>
                </a:solidFill>
              </a:rPr>
              <a:t>, σ</a:t>
            </a:r>
            <a:r>
              <a:rPr lang="fr" sz="750">
                <a:solidFill>
                  <a:schemeClr val="dk1"/>
                </a:solidFill>
              </a:rPr>
              <a:t>r </a:t>
            </a:r>
            <a:r>
              <a:rPr lang="fr" sz="1150">
                <a:solidFill>
                  <a:schemeClr val="dk1"/>
                </a:solidFill>
              </a:rPr>
              <a:t>, σ</a:t>
            </a:r>
            <a:r>
              <a:rPr lang="fr" sz="750">
                <a:solidFill>
                  <a:schemeClr val="dk1"/>
                </a:solidFill>
              </a:rPr>
              <a:t>g </a:t>
            </a:r>
            <a:r>
              <a:rPr lang="fr" sz="1150">
                <a:solidFill>
                  <a:schemeClr val="dk1"/>
                </a:solidFill>
              </a:rPr>
              <a:t>, σ</a:t>
            </a:r>
            <a:r>
              <a:rPr lang="fr" sz="750">
                <a:solidFill>
                  <a:schemeClr val="dk1"/>
                </a:solidFill>
              </a:rPr>
              <a:t>b</a:t>
            </a:r>
            <a:r>
              <a:rPr lang="fr" sz="1150">
                <a:solidFill>
                  <a:schemeClr val="dk1"/>
                </a:solidFill>
              </a:rPr>
              <a:t>). Note that, the matrix V </a:t>
            </a:r>
            <a:r>
              <a:rPr lang="fr" sz="750">
                <a:solidFill>
                  <a:schemeClr val="dk1"/>
                </a:solidFill>
              </a:rPr>
              <a:t>−1 i </a:t>
            </a:r>
            <a:r>
              <a:rPr lang="fr" sz="1150">
                <a:solidFill>
                  <a:schemeClr val="dk1"/>
                </a:solidFill>
              </a:rPr>
              <a:t>is in practice a pseudo-inverse matrix (Moore-Penrose) to avoid numerical problem when dealing with uniform clusters.</a:t>
            </a:r>
            <a:endParaRPr sz="1000"/>
          </a:p>
        </p:txBody>
      </p:sp>
      <p:sp>
        <p:nvSpPr>
          <p:cNvPr id="257" name="Google Shape;257;g1187062d079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87062d079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fr" sz="1400">
                <a:solidFill>
                  <a:schemeClr val="dk1"/>
                </a:solidFill>
              </a:rPr>
              <a:t>Once we have the weighted graph and that the optimization problem is solve (mentioned earlier) to find the relaxed optimal transport matrix P*, we define the color transfer function as follows : T(U) = D_muP*V, i.e. T#mu(x,U) = sum(...)</a:t>
            </a:r>
            <a:endParaRPr sz="1400">
              <a:solidFill>
                <a:schemeClr val="dk1"/>
              </a:solidFill>
            </a:endParaRPr>
          </a:p>
          <a:p>
            <a:pPr indent="0" lvl="0" marL="0" rtl="0" algn="l">
              <a:spcBef>
                <a:spcPts val="0"/>
              </a:spcBef>
              <a:spcAft>
                <a:spcPts val="0"/>
              </a:spcAft>
              <a:buSzPts val="1100"/>
              <a:buNone/>
            </a:pPr>
            <a:r>
              <a:t/>
            </a:r>
            <a:endParaRPr sz="1400">
              <a:solidFill>
                <a:schemeClr val="dk1"/>
              </a:solidFill>
            </a:endParaRPr>
          </a:p>
          <a:p>
            <a:pPr indent="0" lvl="0" marL="0" rtl="0" algn="l">
              <a:spcBef>
                <a:spcPts val="0"/>
              </a:spcBef>
              <a:spcAft>
                <a:spcPts val="0"/>
              </a:spcAft>
              <a:buSzPts val="1100"/>
              <a:buNone/>
            </a:pPr>
            <a:r>
              <a:rPr lang="fr" sz="1400">
                <a:solidFill>
                  <a:schemeClr val="dk1"/>
                </a:solidFill>
              </a:rPr>
              <a:t>Then, we finally compute the final resulting image of the color transfer.</a:t>
            </a:r>
            <a:endParaRPr sz="1400">
              <a:solidFill>
                <a:schemeClr val="dk1"/>
              </a:solidFill>
            </a:endParaRPr>
          </a:p>
          <a:p>
            <a:pPr indent="0" lvl="0" marL="0" rtl="0" algn="l">
              <a:spcBef>
                <a:spcPts val="0"/>
              </a:spcBef>
              <a:spcAft>
                <a:spcPts val="0"/>
              </a:spcAft>
              <a:buClr>
                <a:schemeClr val="dk1"/>
              </a:buClr>
              <a:buSzPts val="1100"/>
              <a:buFont typeface="Arial"/>
              <a:buNone/>
            </a:pPr>
            <a:r>
              <a:rPr lang="fr" sz="1400">
                <a:solidFill>
                  <a:schemeClr val="dk1"/>
                </a:solidFill>
              </a:rPr>
              <a:t>For each pixel of the source image, once we have the weighted graph and the “transfer color” function, the idea is to use the likelihood of all clusters {Xi}i through the weights {wi}i in order to compute a linear combination of the estimated transferred colors T(Ui). </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fr" sz="1400">
                <a:solidFill>
                  <a:schemeClr val="dk1"/>
                </a:solidFill>
              </a:rPr>
              <a:t>sharpening edges with filter  </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fr" sz="1400">
                <a:solidFill>
                  <a:schemeClr val="dk1"/>
                </a:solidFill>
              </a:rPr>
              <a:t>(bonus about how to compute color transfer function T with the definition of the transport cost Cxy)</a:t>
            </a:r>
            <a:endParaRPr/>
          </a:p>
        </p:txBody>
      </p:sp>
      <p:sp>
        <p:nvSpPr>
          <p:cNvPr id="299" name="Google Shape;299;g1187062d079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1870af4dff_0_2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5" name="Google Shape;325;g11870af4dff_0_25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870af4dff_0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050">
                <a:solidFill>
                  <a:srgbClr val="202122"/>
                </a:solidFill>
                <a:highlight>
                  <a:srgbClr val="FFFFFF"/>
                </a:highlight>
              </a:rPr>
              <a:t> </a:t>
            </a:r>
            <a:r>
              <a:rPr lang="fr" sz="1050">
                <a:solidFill>
                  <a:srgbClr val="0645AD"/>
                </a:solidFill>
                <a:highlight>
                  <a:srgbClr val="FFFFFF"/>
                </a:highlight>
                <a:uFill>
                  <a:noFill/>
                </a:uFill>
                <a:hlinkClick r:id="rId2">
                  <a:extLst>
                    <a:ext uri="{A12FA001-AC4F-418D-AE19-62706E023703}">
                      <ahyp:hlinkClr val="tx"/>
                    </a:ext>
                  </a:extLst>
                </a:hlinkClick>
              </a:rPr>
              <a:t>measurement</a:t>
            </a:r>
            <a:r>
              <a:rPr lang="fr" sz="1050">
                <a:solidFill>
                  <a:srgbClr val="202122"/>
                </a:solidFill>
                <a:highlight>
                  <a:srgbClr val="FFFFFF"/>
                </a:highlight>
              </a:rPr>
              <a:t> of the amount of overlap between two </a:t>
            </a:r>
            <a:r>
              <a:rPr lang="fr" sz="1050">
                <a:solidFill>
                  <a:srgbClr val="0645AD"/>
                </a:solidFill>
                <a:highlight>
                  <a:srgbClr val="FFFFFF"/>
                </a:highlight>
                <a:uFill>
                  <a:noFill/>
                </a:uFill>
                <a:hlinkClick r:id="rId3">
                  <a:extLst>
                    <a:ext uri="{A12FA001-AC4F-418D-AE19-62706E023703}">
                      <ahyp:hlinkClr val="tx"/>
                    </a:ext>
                  </a:extLst>
                </a:hlinkClick>
              </a:rPr>
              <a:t>statistical</a:t>
            </a:r>
            <a:r>
              <a:rPr lang="fr" sz="1050">
                <a:solidFill>
                  <a:srgbClr val="202122"/>
                </a:solidFill>
                <a:highlight>
                  <a:srgbClr val="FFFFFF"/>
                </a:highlight>
              </a:rPr>
              <a:t> samples</a:t>
            </a:r>
            <a:endParaRPr sz="1050">
              <a:solidFill>
                <a:srgbClr val="202122"/>
              </a:solidFill>
              <a:highlight>
                <a:srgbClr val="FFFFFF"/>
              </a:highlight>
            </a:endParaRPr>
          </a:p>
          <a:p>
            <a:pPr indent="0" lvl="0" marL="0" rtl="0" algn="l">
              <a:lnSpc>
                <a:spcPct val="100000"/>
              </a:lnSpc>
              <a:spcBef>
                <a:spcPts val="0"/>
              </a:spcBef>
              <a:spcAft>
                <a:spcPts val="0"/>
              </a:spcAft>
              <a:buSzPts val="1100"/>
              <a:buNone/>
            </a:pPr>
            <a:r>
              <a:t/>
            </a:r>
            <a:endParaRPr sz="1050">
              <a:solidFill>
                <a:srgbClr val="202122"/>
              </a:solidFill>
              <a:highlight>
                <a:srgbClr val="FFFFFF"/>
              </a:highlight>
            </a:endParaRPr>
          </a:p>
        </p:txBody>
      </p:sp>
      <p:sp>
        <p:nvSpPr>
          <p:cNvPr id="333" name="Google Shape;333;g11870af4dff_0_2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18b7ba1c4d_3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5" name="Google Shape;345;g118b7ba1c4d_3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14301ca9a6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14301ca9a6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1870af4dff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2 - Christopher</a:t>
            </a:r>
            <a:endParaRPr/>
          </a:p>
          <a:p>
            <a:pPr indent="0" lvl="0" marL="0" rtl="0" algn="l">
              <a:lnSpc>
                <a:spcPct val="100000"/>
              </a:lnSpc>
              <a:spcBef>
                <a:spcPts val="0"/>
              </a:spcBef>
              <a:spcAft>
                <a:spcPts val="0"/>
              </a:spcAft>
              <a:buSzPts val="1100"/>
              <a:buNone/>
            </a:pPr>
            <a:r>
              <a:rPr lang="fr"/>
              <a:t>3 - Antoine </a:t>
            </a:r>
            <a:endParaRPr/>
          </a:p>
          <a:p>
            <a:pPr indent="0" lvl="0" marL="0" rtl="0" algn="l">
              <a:lnSpc>
                <a:spcPct val="100000"/>
              </a:lnSpc>
              <a:spcBef>
                <a:spcPts val="0"/>
              </a:spcBef>
              <a:spcAft>
                <a:spcPts val="0"/>
              </a:spcAft>
              <a:buSzPts val="1100"/>
              <a:buNone/>
            </a:pPr>
            <a:r>
              <a:rPr lang="fr"/>
              <a:t>4  Achraf</a:t>
            </a:r>
            <a:endParaRPr/>
          </a:p>
        </p:txBody>
      </p:sp>
      <p:sp>
        <p:nvSpPr>
          <p:cNvPr id="137" name="Google Shape;137;g11870af4dff_0_1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18b7ba1c4d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2 - Christopher</a:t>
            </a:r>
            <a:endParaRPr/>
          </a:p>
          <a:p>
            <a:pPr indent="0" lvl="0" marL="0" rtl="0" algn="l">
              <a:lnSpc>
                <a:spcPct val="100000"/>
              </a:lnSpc>
              <a:spcBef>
                <a:spcPts val="0"/>
              </a:spcBef>
              <a:spcAft>
                <a:spcPts val="0"/>
              </a:spcAft>
              <a:buSzPts val="1100"/>
              <a:buNone/>
            </a:pPr>
            <a:r>
              <a:rPr lang="fr"/>
              <a:t>3 - Antoine </a:t>
            </a:r>
            <a:endParaRPr/>
          </a:p>
          <a:p>
            <a:pPr indent="0" lvl="0" marL="0" rtl="0" algn="l">
              <a:lnSpc>
                <a:spcPct val="100000"/>
              </a:lnSpc>
              <a:spcBef>
                <a:spcPts val="0"/>
              </a:spcBef>
              <a:spcAft>
                <a:spcPts val="0"/>
              </a:spcAft>
              <a:buSzPts val="1100"/>
              <a:buNone/>
            </a:pPr>
            <a:r>
              <a:rPr lang="fr"/>
              <a:t>4  Achraf</a:t>
            </a:r>
            <a:endParaRPr/>
          </a:p>
        </p:txBody>
      </p:sp>
      <p:sp>
        <p:nvSpPr>
          <p:cNvPr id="362" name="Google Shape;362;g118b7ba1c4d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18b7ba1c4d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18b7ba1c4d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870af4dff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600"/>
              <a:t>We are going to introduce a paper about the problem of color transfer using optimal transport technique. The main issue of this technique is the sensitivity to noise and outliers. </a:t>
            </a:r>
            <a:endParaRPr sz="1600"/>
          </a:p>
          <a:p>
            <a:pPr indent="0" lvl="0" marL="0" rtl="0" algn="l">
              <a:lnSpc>
                <a:spcPct val="100000"/>
              </a:lnSpc>
              <a:spcBef>
                <a:spcPts val="0"/>
              </a:spcBef>
              <a:spcAft>
                <a:spcPts val="0"/>
              </a:spcAft>
              <a:buSzPts val="1100"/>
              <a:buNone/>
            </a:pPr>
            <a:r>
              <a:rPr lang="fr" sz="1600"/>
              <a:t>In addition, </a:t>
            </a:r>
            <a:r>
              <a:rPr lang="fr" sz="1600">
                <a:solidFill>
                  <a:schemeClr val="dk1"/>
                </a:solidFill>
              </a:rPr>
              <a:t>this is not suitable for direct application to images without additional post-processing regularization to remove artefacts </a:t>
            </a:r>
            <a:endParaRPr sz="1600"/>
          </a:p>
          <a:p>
            <a:pPr indent="0" lvl="0" marL="0" rtl="0" algn="l">
              <a:lnSpc>
                <a:spcPct val="100000"/>
              </a:lnSpc>
              <a:spcBef>
                <a:spcPts val="0"/>
              </a:spcBef>
              <a:spcAft>
                <a:spcPts val="0"/>
              </a:spcAft>
              <a:buSzPts val="1100"/>
              <a:buNone/>
            </a:pPr>
            <a:r>
              <a:rPr lang="fr" sz="1600"/>
              <a:t>The approach of this paper is an extension of their first paper in 2013 named Regularized Discrete Optimal Transport.</a:t>
            </a:r>
            <a:endParaRPr sz="16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fr" sz="1600">
                <a:solidFill>
                  <a:schemeClr val="dk1"/>
                </a:solidFill>
              </a:rPr>
              <a:t>			</a:t>
            </a:r>
            <a:endParaRPr sz="16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fr">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fr">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fr">
                <a:solidFill>
                  <a:schemeClr val="dk1"/>
                </a:solidFill>
              </a:rPr>
              <a:t>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fr">
                <a:solidFill>
                  <a:schemeClr val="dk1"/>
                </a:solidFill>
              </a:rPr>
              <a:t>		</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44" name="Google Shape;144;g11870af4dff_0_1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870af4dff_0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600"/>
              <a:t>A large class of Im. Proc. problems involve probability densities estimated from features. Most distances such as (slides) give accurate estimations of densities similarities. </a:t>
            </a:r>
            <a:endParaRPr sz="1600"/>
          </a:p>
          <a:p>
            <a:pPr indent="0" lvl="0" marL="0" rtl="0" algn="l">
              <a:lnSpc>
                <a:spcPct val="100000"/>
              </a:lnSpc>
              <a:spcBef>
                <a:spcPts val="0"/>
              </a:spcBef>
              <a:spcAft>
                <a:spcPts val="0"/>
              </a:spcAft>
              <a:buSzPts val="1100"/>
              <a:buNone/>
            </a:pPr>
            <a:r>
              <a:rPr lang="fr" sz="1550">
                <a:solidFill>
                  <a:schemeClr val="dk1"/>
                </a:solidFill>
                <a:highlight>
                  <a:srgbClr val="FFFFFF"/>
                </a:highlight>
              </a:rPr>
              <a:t> </a:t>
            </a:r>
            <a:r>
              <a:rPr lang="fr" sz="1550">
                <a:solidFill>
                  <a:schemeClr val="dk1"/>
                </a:solidFill>
                <a:highlight>
                  <a:srgbClr val="FFFFFF"/>
                </a:highlight>
                <a:uFill>
                  <a:noFill/>
                </a:uFill>
                <a:hlinkClick r:id="rId2">
                  <a:extLst>
                    <a:ext uri="{A12FA001-AC4F-418D-AE19-62706E023703}">
                      <ahyp:hlinkClr val="tx"/>
                    </a:ext>
                  </a:extLst>
                </a:hlinkClick>
              </a:rPr>
              <a:t>Bhattacharyya coefficient</a:t>
            </a:r>
            <a:r>
              <a:rPr lang="fr" sz="1550">
                <a:solidFill>
                  <a:schemeClr val="dk1"/>
                </a:solidFill>
                <a:highlight>
                  <a:srgbClr val="FFFFFF"/>
                </a:highlight>
              </a:rPr>
              <a:t> for continuous probability distributions. This is</a:t>
            </a:r>
            <a:r>
              <a:rPr lang="fr" sz="1050">
                <a:solidFill>
                  <a:schemeClr val="dk1"/>
                </a:solidFill>
                <a:highlight>
                  <a:srgbClr val="FFFFFF"/>
                </a:highlight>
              </a:rPr>
              <a:t> </a:t>
            </a:r>
            <a:r>
              <a:rPr lang="fr" sz="1600">
                <a:solidFill>
                  <a:schemeClr val="dk1"/>
                </a:solidFill>
                <a:highlight>
                  <a:srgbClr val="FFFFFF"/>
                </a:highlight>
              </a:rPr>
              <a:t>an approximate </a:t>
            </a:r>
            <a:r>
              <a:rPr lang="fr" sz="1600">
                <a:solidFill>
                  <a:schemeClr val="dk1"/>
                </a:solidFill>
                <a:highlight>
                  <a:srgbClr val="FFFFFF"/>
                </a:highlight>
                <a:uFill>
                  <a:noFill/>
                </a:uFill>
                <a:hlinkClick r:id="rId3">
                  <a:extLst>
                    <a:ext uri="{A12FA001-AC4F-418D-AE19-62706E023703}">
                      <ahyp:hlinkClr val="tx"/>
                    </a:ext>
                  </a:extLst>
                </a:hlinkClick>
              </a:rPr>
              <a:t>measurement</a:t>
            </a:r>
            <a:r>
              <a:rPr lang="fr" sz="1600">
                <a:solidFill>
                  <a:schemeClr val="dk1"/>
                </a:solidFill>
                <a:highlight>
                  <a:srgbClr val="FFFFFF"/>
                </a:highlight>
              </a:rPr>
              <a:t> of the amount of overlap between two </a:t>
            </a:r>
            <a:r>
              <a:rPr lang="fr" sz="1600">
                <a:solidFill>
                  <a:schemeClr val="dk1"/>
                </a:solidFill>
                <a:highlight>
                  <a:srgbClr val="FFFFFF"/>
                </a:highlight>
                <a:uFill>
                  <a:noFill/>
                </a:uFill>
                <a:hlinkClick r:id="rId4">
                  <a:extLst>
                    <a:ext uri="{A12FA001-AC4F-418D-AE19-62706E023703}">
                      <ahyp:hlinkClr val="tx"/>
                    </a:ext>
                  </a:extLst>
                </a:hlinkClick>
              </a:rPr>
              <a:t>statistical</a:t>
            </a:r>
            <a:r>
              <a:rPr lang="fr" sz="1600">
                <a:solidFill>
                  <a:schemeClr val="dk1"/>
                </a:solidFill>
                <a:highlight>
                  <a:srgbClr val="FFFFFF"/>
                </a:highlight>
              </a:rPr>
              <a:t> samples.</a:t>
            </a:r>
            <a:endParaRPr sz="1600">
              <a:solidFill>
                <a:schemeClr val="dk1"/>
              </a:solidFill>
              <a:highlight>
                <a:srgbClr val="FFFFFF"/>
              </a:highlight>
            </a:endParaRPr>
          </a:p>
          <a:p>
            <a:pPr indent="0" lvl="0" marL="0" rtl="0" algn="l">
              <a:lnSpc>
                <a:spcPct val="100000"/>
              </a:lnSpc>
              <a:spcBef>
                <a:spcPts val="0"/>
              </a:spcBef>
              <a:spcAft>
                <a:spcPts val="0"/>
              </a:spcAft>
              <a:buSzPts val="1100"/>
              <a:buNone/>
            </a:pPr>
            <a:r>
              <a:rPr lang="fr" sz="1600">
                <a:solidFill>
                  <a:schemeClr val="dk1"/>
                </a:solidFill>
                <a:highlight>
                  <a:srgbClr val="FFFFFF"/>
                </a:highlight>
              </a:rPr>
              <a:t>The Kullback-Leibler divergence is also a statistical distance.</a:t>
            </a:r>
            <a:endParaRPr sz="1600">
              <a:solidFill>
                <a:schemeClr val="dk1"/>
              </a:solidFill>
              <a:highlight>
                <a:srgbClr val="FFFFFF"/>
              </a:highlight>
            </a:endParaRPr>
          </a:p>
          <a:p>
            <a:pPr indent="0" lvl="0" marL="0" rtl="0" algn="l">
              <a:lnSpc>
                <a:spcPct val="115000"/>
              </a:lnSpc>
              <a:spcBef>
                <a:spcPts val="0"/>
              </a:spcBef>
              <a:spcAft>
                <a:spcPts val="0"/>
              </a:spcAft>
              <a:buNone/>
            </a:pPr>
            <a:r>
              <a:rPr lang="fr" sz="1600">
                <a:solidFill>
                  <a:schemeClr val="dk1"/>
                </a:solidFill>
                <a:highlight>
                  <a:srgbClr val="FFFFFF"/>
                </a:highlight>
              </a:rPr>
              <a:t>In other words, it is the </a:t>
            </a:r>
            <a:r>
              <a:rPr lang="fr" sz="1600">
                <a:solidFill>
                  <a:schemeClr val="dk1"/>
                </a:solidFill>
                <a:highlight>
                  <a:srgbClr val="FFFFFF"/>
                </a:highlight>
                <a:uFill>
                  <a:noFill/>
                </a:uFill>
                <a:hlinkClick r:id="rId5">
                  <a:extLst>
                    <a:ext uri="{A12FA001-AC4F-418D-AE19-62706E023703}">
                      <ahyp:hlinkClr val="tx"/>
                    </a:ext>
                  </a:extLst>
                </a:hlinkClick>
              </a:rPr>
              <a:t>expectation</a:t>
            </a:r>
            <a:r>
              <a:rPr lang="fr" sz="1600">
                <a:solidFill>
                  <a:schemeClr val="dk1"/>
                </a:solidFill>
                <a:highlight>
                  <a:srgbClr val="FFFFFF"/>
                </a:highlight>
              </a:rPr>
              <a:t> of the logarithmic difference between the probabilities P and Q, where the expectation is taken using the probabilities P</a:t>
            </a:r>
            <a:endParaRPr sz="1600">
              <a:solidFill>
                <a:schemeClr val="dk1"/>
              </a:solidFill>
              <a:highlight>
                <a:srgbClr val="FFFFFF"/>
              </a:highlight>
            </a:endParaRPr>
          </a:p>
          <a:p>
            <a:pPr indent="0" lvl="0" marL="0" rtl="0" algn="l">
              <a:lnSpc>
                <a:spcPct val="100000"/>
              </a:lnSpc>
              <a:spcBef>
                <a:spcPts val="0"/>
              </a:spcBef>
              <a:spcAft>
                <a:spcPts val="0"/>
              </a:spcAft>
              <a:buSzPts val="1100"/>
              <a:buNone/>
            </a:pPr>
            <a:r>
              <a:t/>
            </a:r>
            <a:endParaRPr sz="1600">
              <a:solidFill>
                <a:schemeClr val="dk1"/>
              </a:solidFill>
              <a:highlight>
                <a:srgbClr val="FFFFFF"/>
              </a:highlight>
            </a:endParaRPr>
          </a:p>
          <a:p>
            <a:pPr indent="0" lvl="0" marL="0" rtl="0" algn="l">
              <a:lnSpc>
                <a:spcPct val="100000"/>
              </a:lnSpc>
              <a:spcBef>
                <a:spcPts val="0"/>
              </a:spcBef>
              <a:spcAft>
                <a:spcPts val="0"/>
              </a:spcAft>
              <a:buSzPts val="1100"/>
              <a:buNone/>
            </a:pPr>
            <a:r>
              <a:rPr lang="fr" sz="1600"/>
              <a:t>However, those tools are not adapted when the density nodes are not located spatially at the same place.</a:t>
            </a:r>
            <a:endParaRPr sz="1600"/>
          </a:p>
          <a:p>
            <a:pPr indent="0" lvl="0" marL="0" rtl="0" algn="l">
              <a:lnSpc>
                <a:spcPct val="100000"/>
              </a:lnSpc>
              <a:spcBef>
                <a:spcPts val="0"/>
              </a:spcBef>
              <a:spcAft>
                <a:spcPts val="0"/>
              </a:spcAft>
              <a:buSzPts val="1100"/>
              <a:buNone/>
            </a:pPr>
            <a:r>
              <a:rPr lang="fr" sz="1600"/>
              <a:t>Here comes the Optimal Transfer in imaging.</a:t>
            </a:r>
            <a:endParaRPr sz="1600"/>
          </a:p>
          <a:p>
            <a:pPr indent="0" lvl="0" marL="0" rtl="0" algn="l">
              <a:lnSpc>
                <a:spcPct val="100000"/>
              </a:lnSpc>
              <a:spcBef>
                <a:spcPts val="0"/>
              </a:spcBef>
              <a:spcAft>
                <a:spcPts val="0"/>
              </a:spcAft>
              <a:buSzPts val="1100"/>
              <a:buNone/>
            </a:pPr>
            <a:r>
              <a:t/>
            </a:r>
            <a:endParaRPr sz="1600"/>
          </a:p>
        </p:txBody>
      </p:sp>
      <p:sp>
        <p:nvSpPr>
          <p:cNvPr id="152" name="Google Shape;152;g11870af4dff_0_1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4301ca9a6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600"/>
              <a:t>Here comes the Optimal Transfer in imaging.</a:t>
            </a:r>
            <a:endParaRPr sz="1600"/>
          </a:p>
          <a:p>
            <a:pPr indent="0" lvl="0" marL="0" rtl="0" algn="l">
              <a:lnSpc>
                <a:spcPct val="100000"/>
              </a:lnSpc>
              <a:spcBef>
                <a:spcPts val="0"/>
              </a:spcBef>
              <a:spcAft>
                <a:spcPts val="0"/>
              </a:spcAft>
              <a:buSzPts val="1100"/>
              <a:buNone/>
            </a:pPr>
            <a:r>
              <a:rPr lang="fr" sz="1600"/>
              <a:t>It has been widely used in the last decades for multiple image processing issues. </a:t>
            </a:r>
            <a:endParaRPr sz="1600"/>
          </a:p>
          <a:p>
            <a:pPr indent="0" lvl="0" marL="0" rtl="0" algn="l">
              <a:lnSpc>
                <a:spcPct val="100000"/>
              </a:lnSpc>
              <a:spcBef>
                <a:spcPts val="0"/>
              </a:spcBef>
              <a:spcAft>
                <a:spcPts val="0"/>
              </a:spcAft>
              <a:buSzPts val="1100"/>
              <a:buNone/>
            </a:pPr>
            <a:r>
              <a:rPr lang="fr" sz="1600"/>
              <a:t>The OT distance (known as the Earth mover distance) has been shown to produce state of the art results for the comparison of discrete statistical descriptors.</a:t>
            </a:r>
            <a:endParaRPr sz="1600"/>
          </a:p>
          <a:p>
            <a:pPr indent="0" lvl="0" marL="0" rtl="0" algn="l">
              <a:lnSpc>
                <a:spcPct val="100000"/>
              </a:lnSpc>
              <a:spcBef>
                <a:spcPts val="0"/>
              </a:spcBef>
              <a:spcAft>
                <a:spcPts val="0"/>
              </a:spcAft>
              <a:buSzPts val="1100"/>
              <a:buNone/>
            </a:pPr>
            <a:r>
              <a:t/>
            </a:r>
            <a:endParaRPr sz="1600"/>
          </a:p>
          <a:p>
            <a:pPr indent="0" lvl="0" marL="0" rtl="0" algn="l">
              <a:lnSpc>
                <a:spcPct val="100000"/>
              </a:lnSpc>
              <a:spcBef>
                <a:spcPts val="0"/>
              </a:spcBef>
              <a:spcAft>
                <a:spcPts val="0"/>
              </a:spcAft>
              <a:buSzPts val="1100"/>
              <a:buNone/>
            </a:pPr>
            <a:r>
              <a:rPr lang="fr" sz="1600">
                <a:solidFill>
                  <a:srgbClr val="292929"/>
                </a:solidFill>
                <a:highlight>
                  <a:srgbClr val="FFFFFF"/>
                </a:highlight>
              </a:rPr>
              <a:t>Imagine we have a pile of sand with </a:t>
            </a:r>
            <a:r>
              <a:rPr i="1" lang="fr" sz="1600">
                <a:solidFill>
                  <a:srgbClr val="292929"/>
                </a:solidFill>
                <a:highlight>
                  <a:srgbClr val="FFFFFF"/>
                </a:highlight>
              </a:rPr>
              <a:t>n</a:t>
            </a:r>
            <a:r>
              <a:rPr lang="fr" sz="1600">
                <a:solidFill>
                  <a:srgbClr val="292929"/>
                </a:solidFill>
                <a:highlight>
                  <a:srgbClr val="FFFFFF"/>
                </a:highlight>
              </a:rPr>
              <a:t> grains of sand and want to build a sandcastle out of it. We might wonder how much effort it will take. So we start with calculating the distance that each grain of sand needs to be moved . For example, we might have a pile of sand in the form of the blue mass in Figure 3 and want to put it into the shape of the red mass.</a:t>
            </a:r>
            <a:endParaRPr sz="1700"/>
          </a:p>
        </p:txBody>
      </p:sp>
      <p:sp>
        <p:nvSpPr>
          <p:cNvPr id="169" name="Google Shape;169;g114301ca9a6_0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424e41f71_4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600"/>
              <a:t>The simple aim of color transfer is to impose the look and feel of an image to an other image.</a:t>
            </a:r>
            <a:r>
              <a:rPr lang="fr" sz="1600">
                <a:solidFill>
                  <a:schemeClr val="dk1"/>
                </a:solidFill>
              </a:rPr>
              <a:t>		 	 	 		</a:t>
            </a:r>
            <a:endParaRPr sz="1600">
              <a:solidFill>
                <a:schemeClr val="dk1"/>
              </a:solidFill>
            </a:endParaRPr>
          </a:p>
          <a:p>
            <a:pPr indent="0" lvl="0" marL="0" rtl="0" algn="l">
              <a:lnSpc>
                <a:spcPct val="100000"/>
              </a:lnSpc>
              <a:spcBef>
                <a:spcPts val="0"/>
              </a:spcBef>
              <a:spcAft>
                <a:spcPts val="0"/>
              </a:spcAft>
              <a:buSzPts val="1100"/>
              <a:buNone/>
            </a:pPr>
            <a:r>
              <a:rPr lang="fr" sz="1600">
                <a:solidFill>
                  <a:schemeClr val="dk1"/>
                </a:solidFill>
              </a:rPr>
              <a:t>This method was initiated in 2001 by Reinhard and others in the paper </a:t>
            </a:r>
            <a:r>
              <a:rPr lang="fr" sz="1600">
                <a:solidFill>
                  <a:schemeClr val="dk1"/>
                </a:solidFill>
              </a:rPr>
              <a:t> Color transfer between images</a:t>
            </a:r>
            <a:r>
              <a:rPr lang="fr" sz="1600">
                <a:solidFill>
                  <a:schemeClr val="dk1"/>
                </a:solidFill>
              </a:rPr>
              <a:t>. It consisted in transferring simple statistical descriptors (such as mean and std) in the l a* b* color space.</a:t>
            </a:r>
            <a:endParaRPr sz="1600">
              <a:solidFill>
                <a:schemeClr val="dk1"/>
              </a:solidFill>
            </a:endParaRPr>
          </a:p>
          <a:p>
            <a:pPr indent="0" lvl="0" marL="0" rtl="0" algn="l">
              <a:lnSpc>
                <a:spcPct val="100000"/>
              </a:lnSpc>
              <a:spcBef>
                <a:spcPts val="0"/>
              </a:spcBef>
              <a:spcAft>
                <a:spcPts val="0"/>
              </a:spcAft>
              <a:buSzPts val="1100"/>
              <a:buNone/>
            </a:pPr>
            <a:r>
              <a:rPr lang="fr" sz="1600">
                <a:solidFill>
                  <a:schemeClr val="dk1"/>
                </a:solidFill>
              </a:rPr>
              <a:t>After some years of research, more precise methods appear for 1-D and 3-D optimal transfer for color images and videos.</a:t>
            </a:r>
            <a:endParaRPr sz="1600">
              <a:solidFill>
                <a:schemeClr val="dk1"/>
              </a:solidFill>
            </a:endParaRPr>
          </a:p>
          <a:p>
            <a:pPr indent="0" lvl="0" marL="0" rtl="0" algn="l">
              <a:lnSpc>
                <a:spcPct val="100000"/>
              </a:lnSpc>
              <a:spcBef>
                <a:spcPts val="0"/>
              </a:spcBef>
              <a:spcAft>
                <a:spcPts val="0"/>
              </a:spcAft>
              <a:buSzPts val="1100"/>
              <a:buNone/>
            </a:pPr>
            <a:r>
              <a:t/>
            </a:r>
            <a:endParaRPr sz="1600">
              <a:solidFill>
                <a:schemeClr val="dk1"/>
              </a:solidFill>
            </a:endParaRPr>
          </a:p>
          <a:p>
            <a:pPr indent="0" lvl="0" marL="0" rtl="0" algn="l">
              <a:lnSpc>
                <a:spcPct val="100000"/>
              </a:lnSpc>
              <a:spcBef>
                <a:spcPts val="0"/>
              </a:spcBef>
              <a:spcAft>
                <a:spcPts val="0"/>
              </a:spcAft>
              <a:buSzPts val="1100"/>
              <a:buNone/>
            </a:pPr>
            <a:r>
              <a:rPr lang="fr" sz="1600">
                <a:solidFill>
                  <a:schemeClr val="dk1"/>
                </a:solidFill>
              </a:rPr>
              <a:t>However the perfect transfer color is not satisfying in real application because colors densities have different shapes and outliers appears in the final image.</a:t>
            </a:r>
            <a:endParaRPr sz="1600">
              <a:solidFill>
                <a:schemeClr val="dk1"/>
              </a:solidFill>
            </a:endParaRPr>
          </a:p>
          <a:p>
            <a:pPr indent="0" lvl="0" marL="0" rtl="0" algn="l">
              <a:lnSpc>
                <a:spcPct val="100000"/>
              </a:lnSpc>
              <a:spcBef>
                <a:spcPts val="0"/>
              </a:spcBef>
              <a:spcAft>
                <a:spcPts val="0"/>
              </a:spcAft>
              <a:buSzPts val="1100"/>
              <a:buNone/>
            </a:pPr>
            <a:r>
              <a:t/>
            </a:r>
            <a:endParaRPr sz="1600">
              <a:solidFill>
                <a:schemeClr val="dk1"/>
              </a:solidFill>
            </a:endParaRPr>
          </a:p>
          <a:p>
            <a:pPr indent="0" lvl="0" marL="0" rtl="0" algn="l">
              <a:spcBef>
                <a:spcPts val="0"/>
              </a:spcBef>
              <a:spcAft>
                <a:spcPts val="0"/>
              </a:spcAft>
              <a:buSzPts val="1100"/>
              <a:buNone/>
            </a:pPr>
            <a:r>
              <a:rPr lang="fr" sz="1600">
                <a:solidFill>
                  <a:schemeClr val="dk1"/>
                </a:solidFill>
              </a:rPr>
              <a:t>Here they just matched the blues of the sky in both images, the yellows of the cafe and the castle, and the browns of the tables at the cafe and the people at the castle separately.</a:t>
            </a:r>
            <a:endParaRPr sz="1600">
              <a:solidFill>
                <a:schemeClr val="dk1"/>
              </a:solidFill>
            </a:endParaRPr>
          </a:p>
          <a:p>
            <a:pPr indent="0" lvl="0" marL="0" rtl="0" algn="l">
              <a:lnSpc>
                <a:spcPct val="100000"/>
              </a:lnSpc>
              <a:spcBef>
                <a:spcPts val="0"/>
              </a:spcBef>
              <a:spcAft>
                <a:spcPts val="0"/>
              </a:spcAft>
              <a:buSzPts val="1100"/>
              <a:buNone/>
            </a:pPr>
            <a:r>
              <a:rPr lang="fr" sz="1600">
                <a:solidFill>
                  <a:schemeClr val="dk1"/>
                </a:solidFill>
              </a:rPr>
              <a:t>But a global color transfer would have been worse because t</a:t>
            </a:r>
            <a:r>
              <a:rPr lang="fr" sz="1600">
                <a:solidFill>
                  <a:schemeClr val="dk1"/>
                </a:solidFill>
              </a:rPr>
              <a:t>he transfer is made in color space therefore it does not take into account the fact that coherent colors should be transferred to neighboring pixels.</a:t>
            </a:r>
            <a:endParaRPr sz="16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chemeClr val="dk1"/>
              </a:solidFill>
            </a:endParaRPr>
          </a:p>
          <a:p>
            <a:pPr indent="0" lvl="0" marL="0" rtl="0" algn="l">
              <a:lnSpc>
                <a:spcPct val="100000"/>
              </a:lnSpc>
              <a:spcBef>
                <a:spcPts val="0"/>
              </a:spcBef>
              <a:spcAft>
                <a:spcPts val="0"/>
              </a:spcAft>
              <a:buSzPts val="1100"/>
              <a:buNone/>
            </a:pPr>
            <a:r>
              <a:rPr lang="fr" sz="1600"/>
              <a:t>As a consequence, methods have been proposed to consider the spatial dimension of images. The color transfer may be formalized as an energy minimization problem in the image domain which allows to directly incorporate a spatial regularization of colors.</a:t>
            </a:r>
            <a:endParaRPr sz="1600"/>
          </a:p>
          <a:p>
            <a:pPr indent="0" lvl="0" marL="0" rtl="0" algn="l">
              <a:lnSpc>
                <a:spcPct val="100000"/>
              </a:lnSpc>
              <a:spcBef>
                <a:spcPts val="0"/>
              </a:spcBef>
              <a:spcAft>
                <a:spcPts val="0"/>
              </a:spcAft>
              <a:buSzPts val="1100"/>
              <a:buNone/>
            </a:pPr>
            <a:r>
              <a:rPr lang="fr" sz="1600"/>
              <a:t>Many researchers worked on those methods to estimate a model in </a:t>
            </a:r>
            <a:r>
              <a:rPr lang="fr" sz="1600">
                <a:solidFill>
                  <a:schemeClr val="dk1"/>
                </a:solidFill>
              </a:rPr>
              <a:t> both color and pixel space to prove that taking to account the pixel location helps to keep the image geometry. </a:t>
            </a:r>
            <a:endParaRPr sz="1600">
              <a:solidFill>
                <a:schemeClr val="dk1"/>
              </a:solidFill>
            </a:endParaRPr>
          </a:p>
          <a:p>
            <a:pPr indent="0" lvl="0" marL="0" rtl="0" algn="l">
              <a:lnSpc>
                <a:spcPct val="100000"/>
              </a:lnSpc>
              <a:spcBef>
                <a:spcPts val="0"/>
              </a:spcBef>
              <a:spcAft>
                <a:spcPts val="0"/>
              </a:spcAft>
              <a:buSzPts val="1100"/>
              <a:buNone/>
            </a:pPr>
            <a:r>
              <a:rPr lang="fr" sz="1600">
                <a:solidFill>
                  <a:schemeClr val="dk1"/>
                </a:solidFill>
              </a:rPr>
              <a:t>But other problems have arisen. That is why this paper exists. As I mentioned before, they reformulate the relaxed and regularized Optimal Transport method to deal with the color distortion introduced by the color mapping. </a:t>
            </a:r>
            <a:endParaRPr sz="1600">
              <a:solidFill>
                <a:schemeClr val="dk1"/>
              </a:solidFill>
            </a:endParaRPr>
          </a:p>
          <a:p>
            <a:pPr indent="0" lvl="0" marL="0" rtl="0" algn="l">
              <a:lnSpc>
                <a:spcPct val="100000"/>
              </a:lnSpc>
              <a:spcBef>
                <a:spcPts val="0"/>
              </a:spcBef>
              <a:spcAft>
                <a:spcPts val="0"/>
              </a:spcAft>
              <a:buSzPts val="1100"/>
              <a:buNone/>
            </a:pPr>
            <a:r>
              <a:t/>
            </a:r>
            <a:endParaRPr sz="1600"/>
          </a:p>
          <a:p>
            <a:pPr indent="0" lvl="0" marL="0" rtl="0" algn="l">
              <a:lnSpc>
                <a:spcPct val="100000"/>
              </a:lnSpc>
              <a:spcBef>
                <a:spcPts val="0"/>
              </a:spcBef>
              <a:spcAft>
                <a:spcPts val="0"/>
              </a:spcAft>
              <a:buSzPts val="1100"/>
              <a:buNone/>
            </a:pPr>
            <a:r>
              <a:rPr lang="fr" sz="1600"/>
              <a:t>I will now let Christopher go into more details on the proposed model.</a:t>
            </a:r>
            <a:endParaRPr sz="1600"/>
          </a:p>
        </p:txBody>
      </p:sp>
      <p:sp>
        <p:nvSpPr>
          <p:cNvPr id="188" name="Google Shape;188;g11424e41f71_4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1870af4dff_0_2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g11870af4dff_0_2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1870af4dff_0_2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 name="Google Shape;206;g11870af4dff_0_2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14301ca9a6_4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4" name="Google Shape;214;g114301ca9a6_4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verture" showMasterSp="0">
  <p:cSld name="Couverture">
    <p:spTree>
      <p:nvGrpSpPr>
        <p:cNvPr id="58" name="Shape 58"/>
        <p:cNvGrpSpPr/>
        <p:nvPr/>
      </p:nvGrpSpPr>
      <p:grpSpPr>
        <a:xfrm>
          <a:off x="0" y="0"/>
          <a:ext cx="0" cy="0"/>
          <a:chOff x="0" y="0"/>
          <a:chExt cx="0" cy="0"/>
        </a:xfrm>
      </p:grpSpPr>
      <p:sp>
        <p:nvSpPr>
          <p:cNvPr id="59" name="Google Shape;59;p14"/>
          <p:cNvSpPr/>
          <p:nvPr/>
        </p:nvSpPr>
        <p:spPr>
          <a:xfrm>
            <a:off x="0" y="0"/>
            <a:ext cx="9144000"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0" name="Google Shape;60;p14"/>
          <p:cNvSpPr/>
          <p:nvPr/>
        </p:nvSpPr>
        <p:spPr>
          <a:xfrm>
            <a:off x="4110832" y="-1990"/>
            <a:ext cx="5032371" cy="5150651"/>
          </a:xfrm>
          <a:custGeom>
            <a:rect b="b" l="l" r="r" t="t"/>
            <a:pathLst>
              <a:path extrusionOk="0" h="7199" w="5277">
                <a:moveTo>
                  <a:pt x="4324" y="0"/>
                </a:moveTo>
                <a:lnTo>
                  <a:pt x="4324" y="0"/>
                </a:lnTo>
                <a:lnTo>
                  <a:pt x="0" y="4322"/>
                </a:lnTo>
                <a:lnTo>
                  <a:pt x="2876" y="7199"/>
                </a:lnTo>
                <a:lnTo>
                  <a:pt x="5277" y="7199"/>
                </a:lnTo>
                <a:lnTo>
                  <a:pt x="5277" y="0"/>
                </a:lnTo>
                <a:lnTo>
                  <a:pt x="432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1" name="Google Shape;61;p14"/>
          <p:cNvSpPr/>
          <p:nvPr/>
        </p:nvSpPr>
        <p:spPr>
          <a:xfrm>
            <a:off x="-11905" y="2057791"/>
            <a:ext cx="6865938" cy="3089672"/>
          </a:xfrm>
          <a:custGeom>
            <a:rect b="b" l="l" r="r" t="t"/>
            <a:pathLst>
              <a:path extrusionOk="0" h="4319" w="7199">
                <a:moveTo>
                  <a:pt x="0" y="2881"/>
                </a:moveTo>
                <a:lnTo>
                  <a:pt x="0" y="2881"/>
                </a:lnTo>
                <a:lnTo>
                  <a:pt x="0" y="4319"/>
                </a:lnTo>
                <a:lnTo>
                  <a:pt x="7199" y="4319"/>
                </a:lnTo>
                <a:lnTo>
                  <a:pt x="2880" y="0"/>
                </a:lnTo>
                <a:lnTo>
                  <a:pt x="0" y="2881"/>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2" name="Google Shape;62;p14"/>
          <p:cNvSpPr/>
          <p:nvPr/>
        </p:nvSpPr>
        <p:spPr>
          <a:xfrm>
            <a:off x="0" y="0"/>
            <a:ext cx="5494338" cy="4119561"/>
          </a:xfrm>
          <a:custGeom>
            <a:rect b="b" l="l" r="r" t="t"/>
            <a:pathLst>
              <a:path extrusionOk="0" h="5758" w="5761">
                <a:moveTo>
                  <a:pt x="0" y="0"/>
                </a:moveTo>
                <a:lnTo>
                  <a:pt x="0" y="0"/>
                </a:lnTo>
                <a:lnTo>
                  <a:pt x="1" y="5758"/>
                </a:lnTo>
                <a:lnTo>
                  <a:pt x="5761" y="0"/>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3" name="Google Shape;63;p14"/>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4" name="Google Shape;64;p14"/>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65" name="Google Shape;65;p14"/>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sz="100">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pic>
        <p:nvPicPr>
          <p:cNvPr descr="logo_couv_1.pdf" id="66" name="Google Shape;66;p14"/>
          <p:cNvPicPr preferRelativeResize="0"/>
          <p:nvPr/>
        </p:nvPicPr>
        <p:blipFill rotWithShape="1">
          <a:blip r:embed="rId2">
            <a:alphaModFix/>
          </a:blip>
          <a:srcRect b="0" l="0" r="0" t="0"/>
          <a:stretch/>
        </p:blipFill>
        <p:spPr>
          <a:xfrm>
            <a:off x="612000" y="459000"/>
            <a:ext cx="1762127" cy="1038227"/>
          </a:xfrm>
          <a:prstGeom prst="rect">
            <a:avLst/>
          </a:prstGeom>
          <a:noFill/>
          <a:ln>
            <a:noFill/>
          </a:ln>
        </p:spPr>
      </p:pic>
      <p:sp>
        <p:nvSpPr>
          <p:cNvPr id="67" name="Google Shape;67;p14"/>
          <p:cNvSpPr txBox="1"/>
          <p:nvPr>
            <p:ph idx="1" type="body"/>
          </p:nvPr>
        </p:nvSpPr>
        <p:spPr>
          <a:xfrm>
            <a:off x="3203575" y="688181"/>
            <a:ext cx="5313300" cy="2889000"/>
          </a:xfrm>
          <a:prstGeom prst="rect">
            <a:avLst/>
          </a:prstGeom>
          <a:noFill/>
          <a:ln>
            <a:noFill/>
          </a:ln>
        </p:spPr>
        <p:txBody>
          <a:bodyPr anchorCtr="0" anchor="ctr" bIns="0" lIns="0" spcFirstLastPara="1" rIns="0" wrap="square" tIns="0">
            <a:noAutofit/>
          </a:bodyPr>
          <a:lstStyle>
            <a:lvl1pPr indent="-228600" lvl="0" marL="457200" rtl="0" algn="r">
              <a:lnSpc>
                <a:spcPct val="100000"/>
              </a:lnSpc>
              <a:spcBef>
                <a:spcPts val="0"/>
              </a:spcBef>
              <a:spcAft>
                <a:spcPts val="0"/>
              </a:spcAft>
              <a:buClr>
                <a:schemeClr val="lt1"/>
              </a:buClr>
              <a:buSzPts val="850"/>
              <a:buFont typeface="Arial"/>
              <a:buNone/>
              <a:defRPr b="1" sz="3400" cap="none">
                <a:solidFill>
                  <a:schemeClr val="lt1"/>
                </a:solidFill>
              </a:defRPr>
            </a:lvl1pPr>
            <a:lvl2pPr indent="-228600" lvl="1" marL="914400" rtl="0" algn="r">
              <a:lnSpc>
                <a:spcPct val="100000"/>
              </a:lnSpc>
              <a:spcBef>
                <a:spcPts val="0"/>
              </a:spcBef>
              <a:spcAft>
                <a:spcPts val="0"/>
              </a:spcAft>
              <a:buClr>
                <a:schemeClr val="lt1"/>
              </a:buClr>
              <a:buSzPts val="850"/>
              <a:buFont typeface="Arial"/>
              <a:buNone/>
              <a:defRPr b="0" sz="3400" cap="none">
                <a:solidFill>
                  <a:schemeClr val="lt1"/>
                </a:solidFill>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maire" showMasterSp="0">
  <p:cSld name="Sommaire">
    <p:spTree>
      <p:nvGrpSpPr>
        <p:cNvPr id="68" name="Shape 68"/>
        <p:cNvGrpSpPr/>
        <p:nvPr/>
      </p:nvGrpSpPr>
      <p:grpSpPr>
        <a:xfrm>
          <a:off x="0" y="0"/>
          <a:ext cx="0" cy="0"/>
          <a:chOff x="0" y="0"/>
          <a:chExt cx="0" cy="0"/>
        </a:xfrm>
      </p:grpSpPr>
      <p:sp>
        <p:nvSpPr>
          <p:cNvPr id="69" name="Google Shape;69;p15"/>
          <p:cNvSpPr/>
          <p:nvPr/>
        </p:nvSpPr>
        <p:spPr>
          <a:xfrm>
            <a:off x="0" y="0"/>
            <a:ext cx="9144000"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0" name="Google Shape;70;p15"/>
          <p:cNvSpPr/>
          <p:nvPr/>
        </p:nvSpPr>
        <p:spPr>
          <a:xfrm>
            <a:off x="1373188" y="0"/>
            <a:ext cx="7781927" cy="5150651"/>
          </a:xfrm>
          <a:custGeom>
            <a:rect b="b" l="l" r="r" t="t"/>
            <a:pathLst>
              <a:path extrusionOk="0" h="7199" w="8160">
                <a:moveTo>
                  <a:pt x="3359" y="0"/>
                </a:moveTo>
                <a:lnTo>
                  <a:pt x="3359" y="0"/>
                </a:lnTo>
                <a:lnTo>
                  <a:pt x="0" y="3357"/>
                </a:lnTo>
                <a:lnTo>
                  <a:pt x="3841" y="7199"/>
                </a:lnTo>
                <a:lnTo>
                  <a:pt x="8160" y="7199"/>
                </a:lnTo>
                <a:lnTo>
                  <a:pt x="8160" y="0"/>
                </a:lnTo>
                <a:lnTo>
                  <a:pt x="3359"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 name="Google Shape;71;p15"/>
          <p:cNvSpPr/>
          <p:nvPr/>
        </p:nvSpPr>
        <p:spPr>
          <a:xfrm>
            <a:off x="0" y="2401491"/>
            <a:ext cx="5038727" cy="2747967"/>
          </a:xfrm>
          <a:custGeom>
            <a:rect b="b" l="l" r="r" t="t"/>
            <a:pathLst>
              <a:path extrusionOk="0" h="3841" w="5283">
                <a:moveTo>
                  <a:pt x="0" y="1441"/>
                </a:moveTo>
                <a:lnTo>
                  <a:pt x="0" y="1441"/>
                </a:lnTo>
                <a:lnTo>
                  <a:pt x="0" y="3841"/>
                </a:lnTo>
                <a:lnTo>
                  <a:pt x="5283" y="3841"/>
                </a:lnTo>
                <a:lnTo>
                  <a:pt x="1440" y="0"/>
                </a:lnTo>
                <a:lnTo>
                  <a:pt x="0" y="144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 name="Google Shape;72;p15"/>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3" name="Google Shape;73;p15"/>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74" name="Google Shape;74;p15"/>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sz="100">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5" name="Google Shape;75;p15"/>
          <p:cNvSpPr txBox="1"/>
          <p:nvPr>
            <p:ph idx="1" type="body"/>
          </p:nvPr>
        </p:nvSpPr>
        <p:spPr>
          <a:xfrm>
            <a:off x="5856288" y="948426"/>
            <a:ext cx="3041700" cy="3672600"/>
          </a:xfrm>
          <a:prstGeom prst="rect">
            <a:avLst/>
          </a:prstGeom>
          <a:noFill/>
          <a:ln>
            <a:noFill/>
          </a:ln>
        </p:spPr>
        <p:txBody>
          <a:bodyPr anchorCtr="0" anchor="t" bIns="0" lIns="0" spcFirstLastPara="1" rIns="0" wrap="square" tIns="0">
            <a:noAutofit/>
          </a:bodyPr>
          <a:lstStyle>
            <a:lvl1pPr indent="-333375" lvl="0" marL="457200" rtl="0" algn="l">
              <a:lnSpc>
                <a:spcPct val="100000"/>
              </a:lnSpc>
              <a:spcBef>
                <a:spcPts val="2400"/>
              </a:spcBef>
              <a:spcAft>
                <a:spcPts val="0"/>
              </a:spcAft>
              <a:buClr>
                <a:schemeClr val="lt2"/>
              </a:buClr>
              <a:buSzPts val="1650"/>
              <a:buFont typeface="Arial"/>
              <a:buAutoNum type="arabicPeriod"/>
              <a:defRPr b="1" sz="1650" cap="none">
                <a:solidFill>
                  <a:schemeClr val="lt2"/>
                </a:solidFill>
              </a:defRPr>
            </a:lvl1pPr>
            <a:lvl2pPr indent="-228600" lvl="1" marL="914400" rtl="0" algn="l">
              <a:lnSpc>
                <a:spcPct val="130000"/>
              </a:lnSpc>
              <a:spcBef>
                <a:spcPts val="300"/>
              </a:spcBef>
              <a:spcAft>
                <a:spcPts val="0"/>
              </a:spcAft>
              <a:buClr>
                <a:schemeClr val="accent3"/>
              </a:buClr>
              <a:buSzPts val="300"/>
              <a:buFont typeface="Arial"/>
              <a:buNone/>
              <a:defRPr b="0" sz="1200" cap="none">
                <a:solidFill>
                  <a:schemeClr val="accent3"/>
                </a:solidFill>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pic>
        <p:nvPicPr>
          <p:cNvPr descr="logo_couv_1.pdf" id="76" name="Google Shape;76;p15"/>
          <p:cNvPicPr preferRelativeResize="0"/>
          <p:nvPr/>
        </p:nvPicPr>
        <p:blipFill rotWithShape="1">
          <a:blip r:embed="rId2">
            <a:alphaModFix/>
          </a:blip>
          <a:srcRect b="0" l="0" r="0" t="0"/>
          <a:stretch/>
        </p:blipFill>
        <p:spPr>
          <a:xfrm>
            <a:off x="612000" y="4155300"/>
            <a:ext cx="899099" cy="529740"/>
          </a:xfrm>
          <a:prstGeom prst="rect">
            <a:avLst/>
          </a:prstGeom>
          <a:noFill/>
          <a:ln>
            <a:noFill/>
          </a:ln>
        </p:spPr>
      </p:pic>
      <p:sp>
        <p:nvSpPr>
          <p:cNvPr id="77" name="Google Shape;77;p15"/>
          <p:cNvSpPr txBox="1"/>
          <p:nvPr>
            <p:ph type="title"/>
          </p:nvPr>
        </p:nvSpPr>
        <p:spPr>
          <a:xfrm>
            <a:off x="617539" y="632799"/>
            <a:ext cx="2658300" cy="3402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lt1"/>
              </a:buClr>
              <a:buSzPts val="2500"/>
              <a:buFont typeface="Arial"/>
              <a:buNone/>
              <a:defRPr b="1" sz="2500" cap="none">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pitre" showMasterSp="0">
  <p:cSld name="Chapitre">
    <p:spTree>
      <p:nvGrpSpPr>
        <p:cNvPr id="78" name="Shape 78"/>
        <p:cNvGrpSpPr/>
        <p:nvPr/>
      </p:nvGrpSpPr>
      <p:grpSpPr>
        <a:xfrm>
          <a:off x="0" y="0"/>
          <a:ext cx="0" cy="0"/>
          <a:chOff x="0" y="0"/>
          <a:chExt cx="0" cy="0"/>
        </a:xfrm>
      </p:grpSpPr>
      <p:sp>
        <p:nvSpPr>
          <p:cNvPr id="79" name="Google Shape;79;p16"/>
          <p:cNvSpPr/>
          <p:nvPr/>
        </p:nvSpPr>
        <p:spPr>
          <a:xfrm>
            <a:off x="0" y="0"/>
            <a:ext cx="9144000"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0" name="Google Shape;80;p16"/>
          <p:cNvSpPr/>
          <p:nvPr/>
        </p:nvSpPr>
        <p:spPr>
          <a:xfrm>
            <a:off x="1373188" y="0"/>
            <a:ext cx="7781927" cy="5150651"/>
          </a:xfrm>
          <a:custGeom>
            <a:rect b="b" l="l" r="r" t="t"/>
            <a:pathLst>
              <a:path extrusionOk="0" h="7199" w="8160">
                <a:moveTo>
                  <a:pt x="3359" y="0"/>
                </a:moveTo>
                <a:lnTo>
                  <a:pt x="3359" y="0"/>
                </a:lnTo>
                <a:lnTo>
                  <a:pt x="0" y="3357"/>
                </a:lnTo>
                <a:lnTo>
                  <a:pt x="3841" y="7199"/>
                </a:lnTo>
                <a:lnTo>
                  <a:pt x="8160" y="7199"/>
                </a:lnTo>
                <a:lnTo>
                  <a:pt x="8160" y="0"/>
                </a:lnTo>
                <a:lnTo>
                  <a:pt x="3359"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 name="Google Shape;81;p16"/>
          <p:cNvSpPr/>
          <p:nvPr/>
        </p:nvSpPr>
        <p:spPr>
          <a:xfrm>
            <a:off x="0" y="1371600"/>
            <a:ext cx="5038727" cy="3777856"/>
          </a:xfrm>
          <a:custGeom>
            <a:rect b="b" l="l" r="r" t="t"/>
            <a:pathLst>
              <a:path extrusionOk="0" h="5281" w="5283">
                <a:moveTo>
                  <a:pt x="0" y="5281"/>
                </a:moveTo>
                <a:lnTo>
                  <a:pt x="0" y="5281"/>
                </a:lnTo>
                <a:lnTo>
                  <a:pt x="5283" y="5281"/>
                </a:lnTo>
                <a:lnTo>
                  <a:pt x="0" y="0"/>
                </a:lnTo>
                <a:lnTo>
                  <a:pt x="0" y="528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 name="Google Shape;82;p16"/>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3" name="Google Shape;83;p16"/>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
              <a:buFont typeface="Arial"/>
              <a:buNone/>
              <a:defRPr b="0" i="0" sz="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84" name="Google Shape;84;p16"/>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sz="100">
                <a:solidFill>
                  <a:schemeClr val="lt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pic>
        <p:nvPicPr>
          <p:cNvPr descr="logo_couv_1.pdf" id="85" name="Google Shape;85;p16"/>
          <p:cNvPicPr preferRelativeResize="0"/>
          <p:nvPr/>
        </p:nvPicPr>
        <p:blipFill rotWithShape="1">
          <a:blip r:embed="rId2">
            <a:alphaModFix/>
          </a:blip>
          <a:srcRect b="0" l="0" r="0" t="0"/>
          <a:stretch/>
        </p:blipFill>
        <p:spPr>
          <a:xfrm>
            <a:off x="612000" y="4155300"/>
            <a:ext cx="899099" cy="529740"/>
          </a:xfrm>
          <a:prstGeom prst="rect">
            <a:avLst/>
          </a:prstGeom>
          <a:noFill/>
          <a:ln>
            <a:noFill/>
          </a:ln>
        </p:spPr>
      </p:pic>
      <p:sp>
        <p:nvSpPr>
          <p:cNvPr id="86" name="Google Shape;86;p16"/>
          <p:cNvSpPr txBox="1"/>
          <p:nvPr>
            <p:ph idx="1" type="body"/>
          </p:nvPr>
        </p:nvSpPr>
        <p:spPr>
          <a:xfrm>
            <a:off x="1373189" y="688181"/>
            <a:ext cx="7143900" cy="2889000"/>
          </a:xfrm>
          <a:prstGeom prst="rect">
            <a:avLst/>
          </a:prstGeom>
          <a:noFill/>
          <a:ln>
            <a:noFill/>
          </a:ln>
        </p:spPr>
        <p:txBody>
          <a:bodyPr anchorCtr="0" anchor="ctr" bIns="0" lIns="0" spcFirstLastPara="1" rIns="0" wrap="square" tIns="0">
            <a:noAutofit/>
          </a:bodyPr>
          <a:lstStyle>
            <a:lvl1pPr indent="-228600" lvl="0" marL="457200" rtl="0" algn="r">
              <a:lnSpc>
                <a:spcPct val="100000"/>
              </a:lnSpc>
              <a:spcBef>
                <a:spcPts val="0"/>
              </a:spcBef>
              <a:spcAft>
                <a:spcPts val="0"/>
              </a:spcAft>
              <a:buClr>
                <a:schemeClr val="lt1"/>
              </a:buClr>
              <a:buSzPts val="850"/>
              <a:buFont typeface="Arial"/>
              <a:buNone/>
              <a:defRPr b="0" sz="3400" cap="none">
                <a:solidFill>
                  <a:schemeClr val="lt1"/>
                </a:solidFill>
              </a:defRPr>
            </a:lvl1pPr>
            <a:lvl2pPr indent="-228600" lvl="1" marL="914400" rtl="0" algn="r">
              <a:lnSpc>
                <a:spcPct val="100000"/>
              </a:lnSpc>
              <a:spcBef>
                <a:spcPts val="0"/>
              </a:spcBef>
              <a:spcAft>
                <a:spcPts val="0"/>
              </a:spcAft>
              <a:buClr>
                <a:schemeClr val="lt1"/>
              </a:buClr>
              <a:buSzPts val="850"/>
              <a:buFont typeface="Arial"/>
              <a:buNone/>
              <a:defRPr b="1" sz="3400" cap="none">
                <a:solidFill>
                  <a:schemeClr val="lt1"/>
                </a:solidFill>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visuel">
  <p:cSld name="Titre et contenu visuel">
    <p:spTree>
      <p:nvGrpSpPr>
        <p:cNvPr id="87" name="Shape 87"/>
        <p:cNvGrpSpPr/>
        <p:nvPr/>
      </p:nvGrpSpPr>
      <p:grpSpPr>
        <a:xfrm>
          <a:off x="0" y="0"/>
          <a:ext cx="0" cy="0"/>
          <a:chOff x="0" y="0"/>
          <a:chExt cx="0" cy="0"/>
        </a:xfrm>
      </p:grpSpPr>
      <p:sp>
        <p:nvSpPr>
          <p:cNvPr id="88" name="Google Shape;88;p17"/>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9" name="Google Shape;89;p17"/>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90" name="Google Shape;90;p17"/>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1" name="Google Shape;91;p17"/>
          <p:cNvSpPr/>
          <p:nvPr>
            <p:ph idx="2" type="pic"/>
          </p:nvPr>
        </p:nvSpPr>
        <p:spPr>
          <a:xfrm>
            <a:off x="612000" y="1056085"/>
            <a:ext cx="3087000" cy="1900500"/>
          </a:xfrm>
          <a:prstGeom prst="rect">
            <a:avLst/>
          </a:prstGeom>
          <a:noFill/>
          <a:ln>
            <a:noFill/>
          </a:ln>
        </p:spPr>
      </p:sp>
      <p:sp>
        <p:nvSpPr>
          <p:cNvPr id="92" name="Google Shape;92;p17"/>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3" name="Google Shape;93;p17"/>
          <p:cNvSpPr txBox="1"/>
          <p:nvPr>
            <p:ph idx="1" type="body"/>
          </p:nvPr>
        </p:nvSpPr>
        <p:spPr>
          <a:xfrm>
            <a:off x="619200" y="405450"/>
            <a:ext cx="7020000" cy="276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dk1"/>
              </a:buClr>
              <a:buSzPts val="400"/>
              <a:buFont typeface="Arial"/>
              <a:buNone/>
              <a:defRPr sz="1600" cap="none">
                <a:solidFill>
                  <a:schemeClr val="dk1"/>
                </a:solidFill>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94" name="Google Shape;94;p17"/>
          <p:cNvSpPr txBox="1"/>
          <p:nvPr>
            <p:ph idx="3" type="body"/>
          </p:nvPr>
        </p:nvSpPr>
        <p:spPr>
          <a:xfrm>
            <a:off x="3984625" y="1056085"/>
            <a:ext cx="45324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75"/>
              <a:buFont typeface="Arial"/>
              <a:buNone/>
              <a:defRPr/>
            </a:lvl2pPr>
            <a:lvl3pPr indent="-228600" lvl="2" marL="1371600" rtl="0" algn="l">
              <a:lnSpc>
                <a:spcPct val="100000"/>
              </a:lnSpc>
              <a:spcBef>
                <a:spcPts val="0"/>
              </a:spcBef>
              <a:spcAft>
                <a:spcPts val="0"/>
              </a:spcAft>
              <a:buClr>
                <a:schemeClr val="dk1"/>
              </a:buClr>
              <a:buSzPts val="450"/>
              <a:buFont typeface="Arial"/>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visuel &amp; logo">
  <p:cSld name="Titre et contenu visuel &amp; logo">
    <p:spTree>
      <p:nvGrpSpPr>
        <p:cNvPr id="95" name="Shape 95"/>
        <p:cNvGrpSpPr/>
        <p:nvPr/>
      </p:nvGrpSpPr>
      <p:grpSpPr>
        <a:xfrm>
          <a:off x="0" y="0"/>
          <a:ext cx="0" cy="0"/>
          <a:chOff x="0" y="0"/>
          <a:chExt cx="0" cy="0"/>
        </a:xfrm>
      </p:grpSpPr>
      <p:sp>
        <p:nvSpPr>
          <p:cNvPr id="96" name="Google Shape;96;p18"/>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7" name="Google Shape;97;p18"/>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98" name="Google Shape;98;p18"/>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9" name="Google Shape;99;p18"/>
          <p:cNvSpPr/>
          <p:nvPr>
            <p:ph idx="2" type="pic"/>
          </p:nvPr>
        </p:nvSpPr>
        <p:spPr>
          <a:xfrm>
            <a:off x="612000" y="1056085"/>
            <a:ext cx="3087000" cy="1900500"/>
          </a:xfrm>
          <a:prstGeom prst="rect">
            <a:avLst/>
          </a:prstGeom>
          <a:noFill/>
          <a:ln>
            <a:noFill/>
          </a:ln>
        </p:spPr>
      </p:sp>
      <p:sp>
        <p:nvSpPr>
          <p:cNvPr id="100" name="Google Shape;100;p18"/>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1" name="Google Shape;101;p18"/>
          <p:cNvSpPr txBox="1"/>
          <p:nvPr>
            <p:ph idx="1" type="body"/>
          </p:nvPr>
        </p:nvSpPr>
        <p:spPr>
          <a:xfrm>
            <a:off x="619200" y="405450"/>
            <a:ext cx="7020000" cy="276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dk1"/>
              </a:buClr>
              <a:buSzPts val="400"/>
              <a:buFont typeface="Arial"/>
              <a:buNone/>
              <a:defRPr sz="1600" cap="none">
                <a:solidFill>
                  <a:schemeClr val="dk1"/>
                </a:solidFill>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02" name="Google Shape;102;p18"/>
          <p:cNvSpPr txBox="1"/>
          <p:nvPr>
            <p:ph idx="3" type="body"/>
          </p:nvPr>
        </p:nvSpPr>
        <p:spPr>
          <a:xfrm>
            <a:off x="3984625" y="1056085"/>
            <a:ext cx="45324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75"/>
              <a:buFont typeface="Arial"/>
              <a:buNone/>
              <a:defRPr/>
            </a:lvl2pPr>
            <a:lvl3pPr indent="-228600" lvl="2" marL="1371600" rtl="0" algn="l">
              <a:lnSpc>
                <a:spcPct val="100000"/>
              </a:lnSpc>
              <a:spcBef>
                <a:spcPts val="0"/>
              </a:spcBef>
              <a:spcAft>
                <a:spcPts val="0"/>
              </a:spcAft>
              <a:buClr>
                <a:schemeClr val="dk1"/>
              </a:buClr>
              <a:buSzPts val="450"/>
              <a:buFont typeface="Arial"/>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03" name="Google Shape;103;p18"/>
          <p:cNvSpPr/>
          <p:nvPr>
            <p:ph idx="4" type="pic"/>
          </p:nvPr>
        </p:nvSpPr>
        <p:spPr>
          <a:xfrm>
            <a:off x="7807738" y="4545806"/>
            <a:ext cx="709200" cy="2889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2 colonnes">
  <p:cSld name="Titre et contenu 2 colonnes">
    <p:spTree>
      <p:nvGrpSpPr>
        <p:cNvPr id="104" name="Shape 104"/>
        <p:cNvGrpSpPr/>
        <p:nvPr/>
      </p:nvGrpSpPr>
      <p:grpSpPr>
        <a:xfrm>
          <a:off x="0" y="0"/>
          <a:ext cx="0" cy="0"/>
          <a:chOff x="0" y="0"/>
          <a:chExt cx="0" cy="0"/>
        </a:xfrm>
      </p:grpSpPr>
      <p:sp>
        <p:nvSpPr>
          <p:cNvPr id="105" name="Google Shape;105;p19"/>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6" name="Google Shape;106;p19"/>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7" name="Google Shape;107;p19"/>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8" name="Google Shape;108;p19"/>
          <p:cNvSpPr txBox="1"/>
          <p:nvPr>
            <p:ph idx="12" type="sldNum"/>
          </p:nvPr>
        </p:nvSpPr>
        <p:spPr>
          <a:xfrm>
            <a:off x="7864049" y="195486"/>
            <a:ext cx="6528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109" name="Google Shape;109;p19"/>
          <p:cNvSpPr txBox="1"/>
          <p:nvPr>
            <p:ph idx="1" type="body"/>
          </p:nvPr>
        </p:nvSpPr>
        <p:spPr>
          <a:xfrm>
            <a:off x="619200" y="405450"/>
            <a:ext cx="7020000" cy="276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dk1"/>
              </a:buClr>
              <a:buSzPts val="400"/>
              <a:buFont typeface="Arial"/>
              <a:buNone/>
              <a:defRPr sz="1600" cap="none">
                <a:solidFill>
                  <a:schemeClr val="dk1"/>
                </a:solidFill>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10" name="Google Shape;110;p19"/>
          <p:cNvSpPr txBox="1"/>
          <p:nvPr>
            <p:ph idx="2" type="body"/>
          </p:nvPr>
        </p:nvSpPr>
        <p:spPr>
          <a:xfrm>
            <a:off x="617538" y="1056085"/>
            <a:ext cx="37800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11" name="Google Shape;111;p19"/>
          <p:cNvSpPr txBox="1"/>
          <p:nvPr>
            <p:ph idx="3" type="body"/>
          </p:nvPr>
        </p:nvSpPr>
        <p:spPr>
          <a:xfrm>
            <a:off x="4736938" y="1056085"/>
            <a:ext cx="37800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2 colonnes &amp; logo">
  <p:cSld name="Titre et contenu 2 colonnes &amp; logo">
    <p:spTree>
      <p:nvGrpSpPr>
        <p:cNvPr id="112" name="Shape 112"/>
        <p:cNvGrpSpPr/>
        <p:nvPr/>
      </p:nvGrpSpPr>
      <p:grpSpPr>
        <a:xfrm>
          <a:off x="0" y="0"/>
          <a:ext cx="0" cy="0"/>
          <a:chOff x="0" y="0"/>
          <a:chExt cx="0" cy="0"/>
        </a:xfrm>
      </p:grpSpPr>
      <p:sp>
        <p:nvSpPr>
          <p:cNvPr id="113" name="Google Shape;113;p20"/>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4" name="Google Shape;114;p20"/>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5" name="Google Shape;115;p20"/>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6" name="Google Shape;116;p20"/>
          <p:cNvSpPr txBox="1"/>
          <p:nvPr>
            <p:ph idx="12" type="sldNum"/>
          </p:nvPr>
        </p:nvSpPr>
        <p:spPr>
          <a:xfrm>
            <a:off x="7864049" y="195486"/>
            <a:ext cx="6528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117" name="Google Shape;117;p20"/>
          <p:cNvSpPr txBox="1"/>
          <p:nvPr>
            <p:ph idx="1" type="body"/>
          </p:nvPr>
        </p:nvSpPr>
        <p:spPr>
          <a:xfrm>
            <a:off x="619200" y="405450"/>
            <a:ext cx="7020000" cy="276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dk1"/>
              </a:buClr>
              <a:buSzPts val="400"/>
              <a:buFont typeface="Arial"/>
              <a:buNone/>
              <a:defRPr sz="1600" cap="none">
                <a:solidFill>
                  <a:schemeClr val="dk1"/>
                </a:solidFill>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18" name="Google Shape;118;p20"/>
          <p:cNvSpPr txBox="1"/>
          <p:nvPr>
            <p:ph idx="2" type="body"/>
          </p:nvPr>
        </p:nvSpPr>
        <p:spPr>
          <a:xfrm>
            <a:off x="617538" y="1056085"/>
            <a:ext cx="37800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19" name="Google Shape;119;p20"/>
          <p:cNvSpPr txBox="1"/>
          <p:nvPr>
            <p:ph idx="3" type="body"/>
          </p:nvPr>
        </p:nvSpPr>
        <p:spPr>
          <a:xfrm>
            <a:off x="4736938" y="1056085"/>
            <a:ext cx="37800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20" name="Google Shape;120;p20"/>
          <p:cNvSpPr/>
          <p:nvPr>
            <p:ph idx="4" type="pic"/>
          </p:nvPr>
        </p:nvSpPr>
        <p:spPr>
          <a:xfrm>
            <a:off x="7807738" y="4545806"/>
            <a:ext cx="709200" cy="2889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p:cSld name="Titre et contenu">
    <p:spTree>
      <p:nvGrpSpPr>
        <p:cNvPr id="121" name="Shape 121"/>
        <p:cNvGrpSpPr/>
        <p:nvPr/>
      </p:nvGrpSpPr>
      <p:grpSpPr>
        <a:xfrm>
          <a:off x="0" y="0"/>
          <a:ext cx="0" cy="0"/>
          <a:chOff x="0" y="0"/>
          <a:chExt cx="0" cy="0"/>
        </a:xfrm>
      </p:grpSpPr>
      <p:sp>
        <p:nvSpPr>
          <p:cNvPr id="122" name="Google Shape;122;p21"/>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3" name="Google Shape;123;p21"/>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4" name="Google Shape;124;p21"/>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5" name="Google Shape;125;p21"/>
          <p:cNvSpPr txBox="1"/>
          <p:nvPr>
            <p:ph idx="12" type="sldNum"/>
          </p:nvPr>
        </p:nvSpPr>
        <p:spPr>
          <a:xfrm>
            <a:off x="7864049" y="195486"/>
            <a:ext cx="6528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126" name="Google Shape;126;p21"/>
          <p:cNvSpPr txBox="1"/>
          <p:nvPr>
            <p:ph idx="1" type="body"/>
          </p:nvPr>
        </p:nvSpPr>
        <p:spPr>
          <a:xfrm>
            <a:off x="619200" y="405450"/>
            <a:ext cx="7020000" cy="276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dk1"/>
              </a:buClr>
              <a:buSzPts val="400"/>
              <a:buFont typeface="Arial"/>
              <a:buNone/>
              <a:defRPr sz="1600" cap="none">
                <a:solidFill>
                  <a:schemeClr val="dk1"/>
                </a:solidFill>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
        <p:nvSpPr>
          <p:cNvPr id="127" name="Google Shape;127;p21"/>
          <p:cNvSpPr txBox="1"/>
          <p:nvPr>
            <p:ph idx="2" type="body"/>
          </p:nvPr>
        </p:nvSpPr>
        <p:spPr>
          <a:xfrm>
            <a:off x="617538" y="1056085"/>
            <a:ext cx="7899300" cy="32982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0"/>
              </a:spcBef>
              <a:spcAft>
                <a:spcPts val="0"/>
              </a:spcAft>
              <a:buClr>
                <a:schemeClr val="accent5"/>
              </a:buClr>
              <a:buSzPts val="450"/>
              <a:buNone/>
              <a:defRPr/>
            </a:lvl1pPr>
            <a:lvl2pPr indent="-228600" lvl="1" marL="914400" rtl="0" algn="l">
              <a:lnSpc>
                <a:spcPct val="100000"/>
              </a:lnSpc>
              <a:spcBef>
                <a:spcPts val="0"/>
              </a:spcBef>
              <a:spcAft>
                <a:spcPts val="0"/>
              </a:spcAft>
              <a:buClr>
                <a:schemeClr val="lt2"/>
              </a:buClr>
              <a:buSzPts val="450"/>
              <a:buNone/>
              <a:defRPr/>
            </a:lvl2pPr>
            <a:lvl3pPr indent="-228600" lvl="2" marL="1371600" rtl="0" algn="l">
              <a:lnSpc>
                <a:spcPct val="100000"/>
              </a:lnSpc>
              <a:spcBef>
                <a:spcPts val="0"/>
              </a:spcBef>
              <a:spcAft>
                <a:spcPts val="0"/>
              </a:spcAft>
              <a:buClr>
                <a:schemeClr val="dk1"/>
              </a:buClr>
              <a:buSzPts val="450"/>
              <a:buNone/>
              <a:defRPr/>
            </a:lvl3pPr>
            <a:lvl4pPr indent="-320039" lvl="3" marL="1828800" rtl="0" algn="l">
              <a:lnSpc>
                <a:spcPct val="100000"/>
              </a:lnSpc>
              <a:spcBef>
                <a:spcPts val="0"/>
              </a:spcBef>
              <a:spcAft>
                <a:spcPts val="0"/>
              </a:spcAft>
              <a:buSzPts val="144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Clr>
                <a:schemeClr val="dk1"/>
              </a:buClr>
              <a:buSzPts val="1800"/>
              <a:buChar char="•"/>
              <a:defRPr/>
            </a:lvl6pPr>
            <a:lvl7pPr indent="-342900" lvl="6" marL="3200400" rtl="0" algn="l">
              <a:lnSpc>
                <a:spcPct val="100000"/>
              </a:lnSpc>
              <a:spcBef>
                <a:spcPts val="0"/>
              </a:spcBef>
              <a:spcAft>
                <a:spcPts val="0"/>
              </a:spcAft>
              <a:buClr>
                <a:schemeClr val="dk1"/>
              </a:buClr>
              <a:buSzPts val="1800"/>
              <a:buChar char="•"/>
              <a:defRPr/>
            </a:lvl7pPr>
            <a:lvl8pPr indent="-342900" lvl="7" marL="3657600" rtl="0" algn="l">
              <a:lnSpc>
                <a:spcPct val="100000"/>
              </a:lnSpc>
              <a:spcBef>
                <a:spcPts val="0"/>
              </a:spcBef>
              <a:spcAft>
                <a:spcPts val="0"/>
              </a:spcAft>
              <a:buClr>
                <a:schemeClr val="dk1"/>
              </a:buClr>
              <a:buSzPts val="1800"/>
              <a:buChar char="•"/>
              <a:defRPr/>
            </a:lvl8pPr>
            <a:lvl9pPr indent="-342900" lvl="8" marL="4114800" rtl="0" algn="l">
              <a:lnSpc>
                <a:spcPct val="100000"/>
              </a:lnSpc>
              <a:spcBef>
                <a:spcPts val="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0" Type="http://schemas.openxmlformats.org/officeDocument/2006/relationships/theme" Target="../theme/theme3.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6882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2" name="Google Shape;52;p13"/>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dk1"/>
              </a:buClr>
              <a:buSzPts val="2200"/>
              <a:buFont typeface="Arial"/>
              <a:buNone/>
              <a:defRPr b="1" i="0" sz="2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3" name="Google Shape;53;p13"/>
          <p:cNvSpPr txBox="1"/>
          <p:nvPr>
            <p:ph idx="1" type="body"/>
          </p:nvPr>
        </p:nvSpPr>
        <p:spPr>
          <a:xfrm>
            <a:off x="617538" y="1056086"/>
            <a:ext cx="7899300" cy="3061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accent5"/>
              </a:buClr>
              <a:buSzPts val="500"/>
              <a:buFont typeface="Arial"/>
              <a:buNone/>
              <a:defRPr b="0" i="0" sz="2000" u="none" cap="none" strike="noStrike">
                <a:solidFill>
                  <a:schemeClr val="accent5"/>
                </a:solidFill>
                <a:latin typeface="Arial"/>
                <a:ea typeface="Arial"/>
                <a:cs typeface="Arial"/>
                <a:sym typeface="Arial"/>
              </a:defRPr>
            </a:lvl1pPr>
            <a:lvl2pPr indent="-228600" lvl="1" marL="914400" marR="0" rtl="0" algn="l">
              <a:lnSpc>
                <a:spcPct val="100000"/>
              </a:lnSpc>
              <a:spcBef>
                <a:spcPts val="0"/>
              </a:spcBef>
              <a:spcAft>
                <a:spcPts val="0"/>
              </a:spcAft>
              <a:buClr>
                <a:schemeClr val="lt2"/>
              </a:buClr>
              <a:buSzPts val="475"/>
              <a:buFont typeface="Arial"/>
              <a:buNone/>
              <a:defRPr b="1" i="0" sz="1900" u="none" cap="none" strike="noStrike">
                <a:solidFill>
                  <a:schemeClr val="lt2"/>
                </a:solidFill>
                <a:latin typeface="Arial"/>
                <a:ea typeface="Arial"/>
                <a:cs typeface="Arial"/>
                <a:sym typeface="Arial"/>
              </a:defRPr>
            </a:lvl2pPr>
            <a:lvl3pPr indent="-228600" lvl="2" marL="1371600" marR="0" rtl="0" algn="l">
              <a:lnSpc>
                <a:spcPct val="100000"/>
              </a:lnSpc>
              <a:spcBef>
                <a:spcPts val="0"/>
              </a:spcBef>
              <a:spcAft>
                <a:spcPts val="0"/>
              </a:spcAft>
              <a:buClr>
                <a:schemeClr val="dk1"/>
              </a:buClr>
              <a:buSzPts val="450"/>
              <a:buFont typeface="Arial"/>
              <a:buNone/>
              <a:defRPr b="0" i="0" sz="1800" u="none" cap="none" strike="noStrike">
                <a:solidFill>
                  <a:schemeClr val="dk1"/>
                </a:solidFill>
                <a:latin typeface="Arial"/>
                <a:ea typeface="Arial"/>
                <a:cs typeface="Arial"/>
                <a:sym typeface="Arial"/>
              </a:defRPr>
            </a:lvl3pPr>
            <a:lvl4pPr indent="-320039" lvl="3" marL="1828800" marR="0" rtl="0" algn="l">
              <a:lnSpc>
                <a:spcPct val="100000"/>
              </a:lnSpc>
              <a:spcBef>
                <a:spcPts val="0"/>
              </a:spcBef>
              <a:spcAft>
                <a:spcPts val="0"/>
              </a:spcAft>
              <a:buClr>
                <a:schemeClr val="lt2"/>
              </a:buClr>
              <a:buSzPts val="144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lt2"/>
              </a:buClr>
              <a:buSzPts val="1800"/>
              <a:buFont typeface="Arial"/>
              <a:buChar char="-"/>
              <a:defRPr b="0" i="0" sz="1800" u="none" cap="none" strike="noStrike">
                <a:solidFill>
                  <a:schemeClr val="dk1"/>
                </a:solidFill>
                <a:latin typeface="Arial"/>
                <a:ea typeface="Arial"/>
                <a:cs typeface="Arial"/>
                <a:sym typeface="Arial"/>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54" name="Google Shape;54;p13"/>
          <p:cNvSpPr txBox="1"/>
          <p:nvPr>
            <p:ph idx="10" type="dt"/>
          </p:nvPr>
        </p:nvSpPr>
        <p:spPr>
          <a:xfrm>
            <a:off x="5220072" y="4545806"/>
            <a:ext cx="2376000" cy="2700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chemeClr val="accent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5" name="Google Shape;55;p13"/>
          <p:cNvSpPr txBox="1"/>
          <p:nvPr>
            <p:ph idx="11" type="ftr"/>
          </p:nvPr>
        </p:nvSpPr>
        <p:spPr>
          <a:xfrm>
            <a:off x="2555776" y="4545806"/>
            <a:ext cx="2376000" cy="2700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chemeClr val="accent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6" name="Google Shape;56;p13"/>
          <p:cNvSpPr txBox="1"/>
          <p:nvPr>
            <p:ph idx="12" type="sldNum"/>
          </p:nvPr>
        </p:nvSpPr>
        <p:spPr>
          <a:xfrm>
            <a:off x="7864049" y="195486"/>
            <a:ext cx="652800" cy="30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2350"/>
              <a:buFont typeface="Arial"/>
              <a:buNone/>
              <a:defRPr b="0" i="0" sz="235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pic>
        <p:nvPicPr>
          <p:cNvPr descr="logo_couv_1.pdf" id="57" name="Google Shape;57;p13"/>
          <p:cNvPicPr preferRelativeResize="0"/>
          <p:nvPr/>
        </p:nvPicPr>
        <p:blipFill rotWithShape="1">
          <a:blip r:embed="rId1">
            <a:alphaModFix/>
          </a:blip>
          <a:srcRect b="0" l="0" r="0" t="0"/>
          <a:stretch/>
        </p:blipFill>
        <p:spPr>
          <a:xfrm>
            <a:off x="612000" y="4545806"/>
            <a:ext cx="642602" cy="37861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33.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32.png"/><Relationship Id="rId4" Type="http://schemas.openxmlformats.org/officeDocument/2006/relationships/image" Target="../media/image36.png"/><Relationship Id="rId5" Type="http://schemas.openxmlformats.org/officeDocument/2006/relationships/image" Target="../media/image3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37.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38.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hyperlink" Target="https://hal.archives-ouvertes.fr/hal-01002830/document"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11" Type="http://schemas.openxmlformats.org/officeDocument/2006/relationships/hyperlink" Target="https://en.wikipedia.org/wiki/Expectation_(statistics)" TargetMode="External"/><Relationship Id="rId10" Type="http://schemas.openxmlformats.org/officeDocument/2006/relationships/hyperlink" Target="https://en.wikipedia.org/wiki/Statistics" TargetMode="External"/><Relationship Id="rId9" Type="http://schemas.openxmlformats.org/officeDocument/2006/relationships/hyperlink" Target="https://en.wikipedia.org/wiki/Statistics" TargetMode="Externa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hyperlink" Target="https://en.wikipedia.org/wiki/Measurement" TargetMode="External"/><Relationship Id="rId8" Type="http://schemas.openxmlformats.org/officeDocument/2006/relationships/hyperlink" Target="https://en.wikipedia.org/wiki/Measuremen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7.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133" name="Google Shape;133;p22"/>
          <p:cNvSpPr txBox="1"/>
          <p:nvPr>
            <p:ph idx="1" type="body"/>
          </p:nvPr>
        </p:nvSpPr>
        <p:spPr>
          <a:xfrm>
            <a:off x="3203575" y="611981"/>
            <a:ext cx="5313300" cy="2889000"/>
          </a:xfrm>
          <a:prstGeom prst="rect">
            <a:avLst/>
          </a:prstGeom>
          <a:noFill/>
          <a:ln>
            <a:noFill/>
          </a:ln>
        </p:spPr>
        <p:txBody>
          <a:bodyPr anchorCtr="0" anchor="ctr" bIns="0" lIns="0" spcFirstLastPara="1" rIns="0" wrap="square" tIns="0">
            <a:noAutofit/>
          </a:bodyPr>
          <a:lstStyle/>
          <a:p>
            <a:pPr indent="0" lvl="1" marL="0" rtl="0" algn="r">
              <a:lnSpc>
                <a:spcPct val="100000"/>
              </a:lnSpc>
              <a:spcBef>
                <a:spcPts val="0"/>
              </a:spcBef>
              <a:spcAft>
                <a:spcPts val="0"/>
              </a:spcAft>
              <a:buClr>
                <a:schemeClr val="lt1"/>
              </a:buClr>
              <a:buSzPts val="850"/>
              <a:buFont typeface="Arial"/>
              <a:buNone/>
            </a:pPr>
            <a:r>
              <a:rPr b="1" lang="fr"/>
              <a:t>Optimal Transport - Image Colorization</a:t>
            </a:r>
            <a:r>
              <a:rPr b="1" lang="fr"/>
              <a:t> </a:t>
            </a:r>
            <a:endParaRPr b="1"/>
          </a:p>
        </p:txBody>
      </p:sp>
      <p:sp>
        <p:nvSpPr>
          <p:cNvPr id="134" name="Google Shape;134;p22"/>
          <p:cNvSpPr/>
          <p:nvPr/>
        </p:nvSpPr>
        <p:spPr>
          <a:xfrm>
            <a:off x="6613878" y="4023491"/>
            <a:ext cx="2476500" cy="1606500"/>
          </a:xfrm>
          <a:prstGeom prst="rect">
            <a:avLst/>
          </a:prstGeom>
          <a:noFill/>
          <a:ln>
            <a:noFill/>
          </a:ln>
        </p:spPr>
        <p:txBody>
          <a:bodyPr anchorCtr="0" anchor="t" bIns="45700" lIns="91425" spcFirstLastPara="1" rIns="91425" wrap="square" tIns="45700">
            <a:noAutofit/>
          </a:bodyPr>
          <a:lstStyle/>
          <a:p>
            <a:pPr indent="0" lvl="0" marL="0" rtl="0" algn="r">
              <a:lnSpc>
                <a:spcPct val="115000"/>
              </a:lnSpc>
              <a:spcBef>
                <a:spcPts val="0"/>
              </a:spcBef>
              <a:spcAft>
                <a:spcPts val="0"/>
              </a:spcAft>
              <a:buClr>
                <a:schemeClr val="dk1"/>
              </a:buClr>
              <a:buSzPts val="1100"/>
              <a:buFont typeface="Arial"/>
              <a:buNone/>
            </a:pPr>
            <a:r>
              <a:rPr lang="fr">
                <a:solidFill>
                  <a:schemeClr val="lt1"/>
                </a:solidFill>
              </a:rPr>
              <a:t>DUSSOLLE Antoine</a:t>
            </a:r>
            <a:endParaRPr>
              <a:solidFill>
                <a:schemeClr val="lt1"/>
              </a:solidFill>
            </a:endParaRPr>
          </a:p>
          <a:p>
            <a:pPr indent="0" lvl="0" marL="0" rtl="0" algn="r">
              <a:lnSpc>
                <a:spcPct val="115000"/>
              </a:lnSpc>
              <a:spcBef>
                <a:spcPts val="0"/>
              </a:spcBef>
              <a:spcAft>
                <a:spcPts val="0"/>
              </a:spcAft>
              <a:buClr>
                <a:schemeClr val="dk1"/>
              </a:buClr>
              <a:buSzPts val="1100"/>
              <a:buFont typeface="Arial"/>
              <a:buNone/>
            </a:pPr>
            <a:r>
              <a:rPr lang="fr">
                <a:solidFill>
                  <a:schemeClr val="lt1"/>
                </a:solidFill>
              </a:rPr>
              <a:t>JABEA Christopher</a:t>
            </a:r>
            <a:endParaRPr>
              <a:solidFill>
                <a:schemeClr val="lt1"/>
              </a:solidFill>
            </a:endParaRPr>
          </a:p>
          <a:p>
            <a:pPr indent="0" lvl="0" marL="0" rtl="0" algn="r">
              <a:lnSpc>
                <a:spcPct val="115000"/>
              </a:lnSpc>
              <a:spcBef>
                <a:spcPts val="0"/>
              </a:spcBef>
              <a:spcAft>
                <a:spcPts val="0"/>
              </a:spcAft>
              <a:buClr>
                <a:schemeClr val="dk1"/>
              </a:buClr>
              <a:buSzPts val="1100"/>
              <a:buFont typeface="Arial"/>
              <a:buNone/>
            </a:pPr>
            <a:r>
              <a:rPr lang="fr">
                <a:solidFill>
                  <a:schemeClr val="lt1"/>
                </a:solidFill>
              </a:rPr>
              <a:t>NANTAS Paul</a:t>
            </a:r>
            <a:endParaRPr>
              <a:solidFill>
                <a:schemeClr val="lt1"/>
              </a:solidFill>
            </a:endParaRPr>
          </a:p>
          <a:p>
            <a:pPr indent="0" lvl="0" marL="0" rtl="0" algn="r">
              <a:lnSpc>
                <a:spcPct val="115000"/>
              </a:lnSpc>
              <a:spcBef>
                <a:spcPts val="0"/>
              </a:spcBef>
              <a:spcAft>
                <a:spcPts val="0"/>
              </a:spcAft>
              <a:buClr>
                <a:schemeClr val="dk1"/>
              </a:buClr>
              <a:buSzPts val="1100"/>
              <a:buFont typeface="Arial"/>
              <a:buNone/>
            </a:pPr>
            <a:r>
              <a:rPr lang="fr">
                <a:solidFill>
                  <a:schemeClr val="lt1"/>
                </a:solidFill>
              </a:rPr>
              <a:t>THABET Achraf</a:t>
            </a:r>
            <a:endParaRPr>
              <a:solidFill>
                <a:schemeClr val="lt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lt1"/>
              </a:solidFill>
            </a:endParaRPr>
          </a:p>
          <a:p>
            <a:pPr indent="0" lvl="0" marL="0" marR="0" rtl="0" algn="l">
              <a:lnSpc>
                <a:spcPct val="100000"/>
              </a:lnSpc>
              <a:spcBef>
                <a:spcPts val="0"/>
              </a:spcBef>
              <a:spcAft>
                <a:spcPts val="0"/>
              </a:spcAft>
              <a:buClr>
                <a:srgbClr val="000000"/>
              </a:buClr>
              <a:buSzPts val="1800"/>
              <a:buFont typeface="Arial"/>
              <a:buNone/>
            </a:pPr>
            <a:r>
              <a:t/>
            </a:r>
            <a:endParaRPr sz="18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1"/>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25" name="Google Shape;225;p31"/>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2.2  Tackle the issues</a:t>
            </a:r>
            <a:endParaRPr>
              <a:solidFill>
                <a:schemeClr val="lt2"/>
              </a:solidFill>
            </a:endParaRPr>
          </a:p>
        </p:txBody>
      </p:sp>
      <p:sp>
        <p:nvSpPr>
          <p:cNvPr id="226" name="Google Shape;226;p31"/>
          <p:cNvSpPr txBox="1"/>
          <p:nvPr/>
        </p:nvSpPr>
        <p:spPr>
          <a:xfrm>
            <a:off x="278025" y="1072375"/>
            <a:ext cx="8281200" cy="27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27" name="Google Shape;227;p31"/>
          <p:cNvPicPr preferRelativeResize="0"/>
          <p:nvPr/>
        </p:nvPicPr>
        <p:blipFill rotWithShape="1">
          <a:blip r:embed="rId3">
            <a:alphaModFix/>
          </a:blip>
          <a:srcRect b="4967" l="0" r="0" t="5209"/>
          <a:stretch/>
        </p:blipFill>
        <p:spPr>
          <a:xfrm>
            <a:off x="0" y="883750"/>
            <a:ext cx="9143998" cy="35150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2"/>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33" name="Google Shape;233;p32"/>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2.3 Final formulation</a:t>
            </a:r>
            <a:endParaRPr>
              <a:solidFill>
                <a:schemeClr val="lt2"/>
              </a:solidFill>
            </a:endParaRPr>
          </a:p>
        </p:txBody>
      </p:sp>
      <p:sp>
        <p:nvSpPr>
          <p:cNvPr id="234" name="Google Shape;234;p32"/>
          <p:cNvSpPr txBox="1"/>
          <p:nvPr/>
        </p:nvSpPr>
        <p:spPr>
          <a:xfrm>
            <a:off x="278025" y="1072375"/>
            <a:ext cx="8281200" cy="27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35" name="Google Shape;235;p32"/>
          <p:cNvPicPr preferRelativeResize="0"/>
          <p:nvPr/>
        </p:nvPicPr>
        <p:blipFill>
          <a:blip r:embed="rId3">
            <a:alphaModFix/>
          </a:blip>
          <a:stretch>
            <a:fillRect/>
          </a:stretch>
        </p:blipFill>
        <p:spPr>
          <a:xfrm>
            <a:off x="466675" y="684450"/>
            <a:ext cx="8399275" cy="377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3"/>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241" name="Google Shape;241;p33"/>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242" name="Google Shape;242;p33"/>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rPr lang="fr"/>
              <a:t>TITRE DE LA PRÉSENTATION - MENU « INSERTION / EN-TÊTE ET PIED DE PAGE »</a:t>
            </a:r>
            <a:endParaRPr/>
          </a:p>
        </p:txBody>
      </p:sp>
      <p:sp>
        <p:nvSpPr>
          <p:cNvPr id="243" name="Google Shape;243;p33"/>
          <p:cNvSpPr txBox="1"/>
          <p:nvPr>
            <p:ph idx="1" type="body"/>
          </p:nvPr>
        </p:nvSpPr>
        <p:spPr>
          <a:xfrm>
            <a:off x="1373189" y="688181"/>
            <a:ext cx="7143900" cy="2889000"/>
          </a:xfrm>
          <a:prstGeom prst="rect">
            <a:avLst/>
          </a:prstGeom>
          <a:noFill/>
          <a:ln>
            <a:noFill/>
          </a:ln>
        </p:spPr>
        <p:txBody>
          <a:bodyPr anchorCtr="0" anchor="ctr" bIns="0" lIns="0" spcFirstLastPara="1" rIns="0" wrap="square" tIns="0">
            <a:noAutofit/>
          </a:bodyPr>
          <a:lstStyle/>
          <a:p>
            <a:pPr indent="0" lvl="1" marL="0" rtl="0" algn="r">
              <a:lnSpc>
                <a:spcPct val="100000"/>
              </a:lnSpc>
              <a:spcBef>
                <a:spcPts val="0"/>
              </a:spcBef>
              <a:spcAft>
                <a:spcPts val="0"/>
              </a:spcAft>
              <a:buClr>
                <a:schemeClr val="lt1"/>
              </a:buClr>
              <a:buSzPts val="850"/>
              <a:buFont typeface="Arial"/>
              <a:buNone/>
            </a:pPr>
            <a:r>
              <a:rPr lang="fr"/>
              <a:t>II</a:t>
            </a:r>
            <a:r>
              <a:rPr lang="fr"/>
              <a:t>I- APPLICATION TO </a:t>
            </a:r>
            <a:endParaRPr/>
          </a:p>
          <a:p>
            <a:pPr indent="0" lvl="1" marL="0" rtl="0" algn="r">
              <a:lnSpc>
                <a:spcPct val="100000"/>
              </a:lnSpc>
              <a:spcBef>
                <a:spcPts val="0"/>
              </a:spcBef>
              <a:spcAft>
                <a:spcPts val="0"/>
              </a:spcAft>
              <a:buClr>
                <a:schemeClr val="lt1"/>
              </a:buClr>
              <a:buSzPts val="850"/>
              <a:buFont typeface="Arial"/>
              <a:buNone/>
            </a:pPr>
            <a:r>
              <a:rPr lang="fr"/>
              <a:t>COLOR TRANSFER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4"/>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49" name="Google Shape;249;p34"/>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3</a:t>
            </a:r>
            <a:r>
              <a:rPr lang="fr">
                <a:solidFill>
                  <a:schemeClr val="lt2"/>
                </a:solidFill>
              </a:rPr>
              <a:t>.1 Framework</a:t>
            </a:r>
            <a:endParaRPr>
              <a:solidFill>
                <a:schemeClr val="lt2"/>
              </a:solidFill>
            </a:endParaRPr>
          </a:p>
        </p:txBody>
      </p:sp>
      <p:pic>
        <p:nvPicPr>
          <p:cNvPr id="250" name="Google Shape;250;p34"/>
          <p:cNvPicPr preferRelativeResize="0"/>
          <p:nvPr/>
        </p:nvPicPr>
        <p:blipFill rotWithShape="1">
          <a:blip r:embed="rId3">
            <a:alphaModFix/>
          </a:blip>
          <a:srcRect b="1674" l="2221" r="2440" t="992"/>
          <a:stretch/>
        </p:blipFill>
        <p:spPr>
          <a:xfrm>
            <a:off x="1789300" y="860000"/>
            <a:ext cx="580150" cy="661078"/>
          </a:xfrm>
          <a:prstGeom prst="rect">
            <a:avLst/>
          </a:prstGeom>
          <a:noFill/>
          <a:ln>
            <a:noFill/>
          </a:ln>
        </p:spPr>
      </p:pic>
      <p:pic>
        <p:nvPicPr>
          <p:cNvPr id="251" name="Google Shape;251;p34"/>
          <p:cNvPicPr preferRelativeResize="0"/>
          <p:nvPr/>
        </p:nvPicPr>
        <p:blipFill>
          <a:blip r:embed="rId4">
            <a:alphaModFix/>
          </a:blip>
          <a:stretch>
            <a:fillRect/>
          </a:stretch>
        </p:blipFill>
        <p:spPr>
          <a:xfrm>
            <a:off x="804900" y="862293"/>
            <a:ext cx="580141" cy="656475"/>
          </a:xfrm>
          <a:prstGeom prst="rect">
            <a:avLst/>
          </a:prstGeom>
          <a:noFill/>
          <a:ln>
            <a:noFill/>
          </a:ln>
        </p:spPr>
      </p:pic>
      <p:sp>
        <p:nvSpPr>
          <p:cNvPr id="252" name="Google Shape;252;p34"/>
          <p:cNvSpPr txBox="1"/>
          <p:nvPr/>
        </p:nvSpPr>
        <p:spPr>
          <a:xfrm>
            <a:off x="2863350" y="990425"/>
            <a:ext cx="359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Modelisation of an image as an application</a:t>
            </a:r>
            <a:endParaRPr/>
          </a:p>
        </p:txBody>
      </p:sp>
      <p:sp>
        <p:nvSpPr>
          <p:cNvPr id="253" name="Google Shape;253;p34"/>
          <p:cNvSpPr txBox="1"/>
          <p:nvPr/>
        </p:nvSpPr>
        <p:spPr>
          <a:xfrm>
            <a:off x="329150" y="1001300"/>
            <a:ext cx="22521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500"/>
              <a:t>u </a:t>
            </a:r>
            <a:r>
              <a:rPr lang="fr" sz="1500"/>
              <a:t>:                </a:t>
            </a:r>
            <a:r>
              <a:rPr lang="fr" sz="1500">
                <a:solidFill>
                  <a:schemeClr val="dk1"/>
                </a:solidFill>
              </a:rPr>
              <a:t>→</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fr" sz="1500"/>
              <a:t>       </a:t>
            </a:r>
            <a:r>
              <a:rPr lang="fr" sz="1500">
                <a:solidFill>
                  <a:schemeClr val="dk1"/>
                </a:solidFill>
              </a:rPr>
              <a:t>Ω</a:t>
            </a:r>
            <a:r>
              <a:rPr baseline="-25000" lang="fr" sz="1500">
                <a:solidFill>
                  <a:schemeClr val="dk1"/>
                </a:solidFill>
              </a:rPr>
              <a:t>u</a:t>
            </a:r>
            <a:r>
              <a:rPr lang="fr" sz="1500">
                <a:solidFill>
                  <a:schemeClr val="dk1"/>
                </a:solidFill>
              </a:rPr>
              <a:t> ⊂ 𝕫</a:t>
            </a:r>
            <a:r>
              <a:rPr baseline="30000" lang="fr" sz="1500">
                <a:solidFill>
                  <a:schemeClr val="dk1"/>
                </a:solidFill>
              </a:rPr>
              <a:t>2</a:t>
            </a:r>
            <a:r>
              <a:rPr lang="fr" sz="1500">
                <a:solidFill>
                  <a:schemeClr val="dk1"/>
                </a:solidFill>
              </a:rPr>
              <a:t>       Σ</a:t>
            </a:r>
            <a:r>
              <a:rPr baseline="-25000" lang="fr" sz="1500">
                <a:solidFill>
                  <a:schemeClr val="dk1"/>
                </a:solidFill>
              </a:rPr>
              <a:t>u</a:t>
            </a:r>
            <a:r>
              <a:rPr lang="fr" sz="1500">
                <a:solidFill>
                  <a:schemeClr val="dk1"/>
                </a:solidFill>
              </a:rPr>
              <a:t> ⊂ ℝ</a:t>
            </a:r>
            <a:r>
              <a:rPr baseline="30000" lang="fr" sz="1500">
                <a:solidFill>
                  <a:schemeClr val="dk1"/>
                </a:solidFill>
              </a:rPr>
              <a:t>3</a:t>
            </a:r>
            <a:endParaRPr sz="1500">
              <a:solidFill>
                <a:schemeClr val="dk1"/>
              </a:solidFill>
            </a:endParaRPr>
          </a:p>
        </p:txBody>
      </p:sp>
      <p:sp>
        <p:nvSpPr>
          <p:cNvPr id="254" name="Google Shape;254;p34"/>
          <p:cNvSpPr txBox="1"/>
          <p:nvPr/>
        </p:nvSpPr>
        <p:spPr>
          <a:xfrm>
            <a:off x="563025" y="2200050"/>
            <a:ext cx="80388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Steps to apply the previously presented framework to color transfer : </a:t>
            </a:r>
            <a:endParaRPr/>
          </a:p>
          <a:p>
            <a:pPr indent="-317500" lvl="0" marL="457200" rtl="0" algn="l">
              <a:spcBef>
                <a:spcPts val="0"/>
              </a:spcBef>
              <a:spcAft>
                <a:spcPts val="0"/>
              </a:spcAft>
              <a:buClr>
                <a:schemeClr val="accent3"/>
              </a:buClr>
              <a:buSzPts val="1400"/>
              <a:buAutoNum type="alphaLcParenR"/>
            </a:pPr>
            <a:r>
              <a:rPr lang="fr"/>
              <a:t>Define the source and target sets of features X and Y by spatio-color clustering on the input images u and v</a:t>
            </a:r>
            <a:endParaRPr/>
          </a:p>
          <a:p>
            <a:pPr indent="-317500" lvl="0" marL="457200" rtl="0" algn="l">
              <a:spcBef>
                <a:spcPts val="0"/>
              </a:spcBef>
              <a:spcAft>
                <a:spcPts val="0"/>
              </a:spcAft>
              <a:buClr>
                <a:schemeClr val="accent3"/>
              </a:buClr>
              <a:buSzPts val="1400"/>
              <a:buAutoNum type="alphaLcParenR"/>
            </a:pPr>
            <a:r>
              <a:rPr lang="fr"/>
              <a:t>Build a weighted graph from this clustering and define a transport cost matrix C</a:t>
            </a:r>
            <a:r>
              <a:rPr baseline="-25000" lang="fr"/>
              <a:t>XY</a:t>
            </a:r>
            <a:endParaRPr/>
          </a:p>
          <a:p>
            <a:pPr indent="-317500" lvl="0" marL="457200" rtl="0" algn="l">
              <a:spcBef>
                <a:spcPts val="0"/>
              </a:spcBef>
              <a:spcAft>
                <a:spcPts val="0"/>
              </a:spcAft>
              <a:buClr>
                <a:schemeClr val="accent3"/>
              </a:buClr>
              <a:buSzPts val="1400"/>
              <a:buAutoNum type="alphaLcParenR"/>
            </a:pPr>
            <a:r>
              <a:rPr lang="fr"/>
              <a:t>Apply the estimated relaxed and regularized transport map on the image u </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(Bonus : post-processing : apply a filter to restore the sharp details)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5"/>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60" name="Google Shape;260;p35"/>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3.2 Spatio-color clustering</a:t>
            </a:r>
            <a:endParaRPr>
              <a:solidFill>
                <a:schemeClr val="lt2"/>
              </a:solidFill>
            </a:endParaRPr>
          </a:p>
        </p:txBody>
      </p:sp>
      <p:pic>
        <p:nvPicPr>
          <p:cNvPr id="261" name="Google Shape;261;p35"/>
          <p:cNvPicPr preferRelativeResize="0"/>
          <p:nvPr/>
        </p:nvPicPr>
        <p:blipFill>
          <a:blip r:embed="rId3">
            <a:alphaModFix/>
          </a:blip>
          <a:stretch>
            <a:fillRect/>
          </a:stretch>
        </p:blipFill>
        <p:spPr>
          <a:xfrm>
            <a:off x="6694750" y="2947130"/>
            <a:ext cx="2010675" cy="2003445"/>
          </a:xfrm>
          <a:prstGeom prst="rect">
            <a:avLst/>
          </a:prstGeom>
          <a:noFill/>
          <a:ln>
            <a:noFill/>
          </a:ln>
        </p:spPr>
      </p:pic>
      <p:pic>
        <p:nvPicPr>
          <p:cNvPr id="262" name="Google Shape;262;p35"/>
          <p:cNvPicPr preferRelativeResize="0"/>
          <p:nvPr/>
        </p:nvPicPr>
        <p:blipFill>
          <a:blip r:embed="rId4">
            <a:alphaModFix/>
          </a:blip>
          <a:stretch>
            <a:fillRect/>
          </a:stretch>
        </p:blipFill>
        <p:spPr>
          <a:xfrm>
            <a:off x="6665550" y="866925"/>
            <a:ext cx="2039884" cy="2032650"/>
          </a:xfrm>
          <a:prstGeom prst="rect">
            <a:avLst/>
          </a:prstGeom>
          <a:noFill/>
          <a:ln>
            <a:noFill/>
          </a:ln>
        </p:spPr>
      </p:pic>
      <p:sp>
        <p:nvSpPr>
          <p:cNvPr id="263" name="Google Shape;263;p35"/>
          <p:cNvSpPr txBox="1"/>
          <p:nvPr/>
        </p:nvSpPr>
        <p:spPr>
          <a:xfrm>
            <a:off x="235150" y="2399925"/>
            <a:ext cx="479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How to get those clusters ? → Fast super-pixels method</a:t>
            </a:r>
            <a:endParaRPr/>
          </a:p>
        </p:txBody>
      </p:sp>
      <p:sp>
        <p:nvSpPr>
          <p:cNvPr id="264" name="Google Shape;264;p35"/>
          <p:cNvSpPr txBox="1"/>
          <p:nvPr/>
        </p:nvSpPr>
        <p:spPr>
          <a:xfrm>
            <a:off x="435300" y="1169600"/>
            <a:ext cx="2077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700"/>
              <a:t> </a:t>
            </a:r>
            <a:r>
              <a:rPr lang="fr" sz="1700"/>
              <a:t>u    </a:t>
            </a:r>
            <a:r>
              <a:rPr lang="fr" sz="1700">
                <a:solidFill>
                  <a:schemeClr val="lt2"/>
                </a:solidFill>
              </a:rPr>
              <a:t> → </a:t>
            </a:r>
            <a:r>
              <a:rPr lang="fr" sz="1700"/>
              <a:t>       X </a:t>
            </a:r>
            <a:endParaRPr sz="1700"/>
          </a:p>
        </p:txBody>
      </p:sp>
      <p:sp>
        <p:nvSpPr>
          <p:cNvPr id="265" name="Google Shape;265;p35"/>
          <p:cNvSpPr txBox="1"/>
          <p:nvPr/>
        </p:nvSpPr>
        <p:spPr>
          <a:xfrm>
            <a:off x="324575" y="1493250"/>
            <a:ext cx="647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rgbClr val="434343"/>
                </a:solidFill>
              </a:rPr>
              <a:t>image</a:t>
            </a:r>
            <a:endParaRPr sz="1200">
              <a:solidFill>
                <a:srgbClr val="434343"/>
              </a:solidFill>
            </a:endParaRPr>
          </a:p>
        </p:txBody>
      </p:sp>
      <p:sp>
        <p:nvSpPr>
          <p:cNvPr id="266" name="Google Shape;266;p35"/>
          <p:cNvSpPr txBox="1"/>
          <p:nvPr/>
        </p:nvSpPr>
        <p:spPr>
          <a:xfrm>
            <a:off x="1252800" y="1493250"/>
            <a:ext cx="1260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rgbClr val="434343"/>
                </a:solidFill>
              </a:rPr>
              <a:t>set of features</a:t>
            </a:r>
            <a:endParaRPr sz="1200">
              <a:solidFill>
                <a:srgbClr val="434343"/>
              </a:solidFill>
            </a:endParaRPr>
          </a:p>
        </p:txBody>
      </p:sp>
      <p:sp>
        <p:nvSpPr>
          <p:cNvPr id="267" name="Google Shape;267;p35"/>
          <p:cNvSpPr txBox="1"/>
          <p:nvPr/>
        </p:nvSpPr>
        <p:spPr>
          <a:xfrm>
            <a:off x="573775" y="789975"/>
            <a:ext cx="1085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200">
                <a:solidFill>
                  <a:schemeClr val="lt2"/>
                </a:solidFill>
              </a:rPr>
              <a:t>Spatio-color</a:t>
            </a:r>
            <a:endParaRPr sz="1200">
              <a:solidFill>
                <a:schemeClr val="lt2"/>
              </a:solidFill>
            </a:endParaRPr>
          </a:p>
          <a:p>
            <a:pPr indent="0" lvl="0" marL="0" rtl="0" algn="ctr">
              <a:spcBef>
                <a:spcPts val="0"/>
              </a:spcBef>
              <a:spcAft>
                <a:spcPts val="0"/>
              </a:spcAft>
              <a:buClr>
                <a:schemeClr val="lt2"/>
              </a:buClr>
              <a:buSzPts val="2200"/>
              <a:buFont typeface="Arial"/>
              <a:buNone/>
            </a:pPr>
            <a:r>
              <a:rPr lang="fr" sz="1200">
                <a:solidFill>
                  <a:schemeClr val="lt2"/>
                </a:solidFill>
              </a:rPr>
              <a:t> clustering</a:t>
            </a:r>
            <a:endParaRPr sz="1200"/>
          </a:p>
        </p:txBody>
      </p:sp>
      <p:sp>
        <p:nvSpPr>
          <p:cNvPr id="268" name="Google Shape;268;p35"/>
          <p:cNvSpPr txBox="1"/>
          <p:nvPr/>
        </p:nvSpPr>
        <p:spPr>
          <a:xfrm>
            <a:off x="2746300" y="789975"/>
            <a:ext cx="2461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t>Concretely what is X ?</a:t>
            </a:r>
            <a:endParaRPr sz="1300"/>
          </a:p>
        </p:txBody>
      </p:sp>
      <p:cxnSp>
        <p:nvCxnSpPr>
          <p:cNvPr id="269" name="Google Shape;269;p35"/>
          <p:cNvCxnSpPr/>
          <p:nvPr/>
        </p:nvCxnSpPr>
        <p:spPr>
          <a:xfrm rot="5400000">
            <a:off x="2103400" y="1356225"/>
            <a:ext cx="1132500" cy="0"/>
          </a:xfrm>
          <a:prstGeom prst="straightConnector1">
            <a:avLst/>
          </a:prstGeom>
          <a:noFill/>
          <a:ln cap="flat" cmpd="sng" w="9525">
            <a:solidFill>
              <a:srgbClr val="666666"/>
            </a:solidFill>
            <a:prstDash val="solid"/>
            <a:round/>
            <a:headEnd len="med" w="med" type="none"/>
            <a:tailEnd len="med" w="med" type="none"/>
          </a:ln>
        </p:spPr>
      </p:cxnSp>
      <p:sp>
        <p:nvSpPr>
          <p:cNvPr id="270" name="Google Shape;270;p35"/>
          <p:cNvSpPr txBox="1"/>
          <p:nvPr/>
        </p:nvSpPr>
        <p:spPr>
          <a:xfrm>
            <a:off x="2889463" y="1140275"/>
            <a:ext cx="2546100" cy="400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fr" sz="1300"/>
              <a:t>X = (X</a:t>
            </a:r>
            <a:r>
              <a:rPr baseline="-25000" lang="fr" sz="1300"/>
              <a:t>i</a:t>
            </a:r>
            <a:r>
              <a:rPr lang="fr" sz="1300"/>
              <a:t>)</a:t>
            </a:r>
            <a:r>
              <a:rPr baseline="-25000" lang="fr" sz="1300"/>
              <a:t>i∊⟦1;N_</a:t>
            </a:r>
            <a:r>
              <a:rPr baseline="-25000" lang="fr" sz="1100"/>
              <a:t>X</a:t>
            </a:r>
            <a:r>
              <a:rPr baseline="-25000" lang="fr" sz="1300"/>
              <a:t>⟧</a:t>
            </a:r>
            <a:endParaRPr baseline="-25000" sz="1300"/>
          </a:p>
        </p:txBody>
      </p:sp>
      <p:sp>
        <p:nvSpPr>
          <p:cNvPr id="271" name="Google Shape;271;p35"/>
          <p:cNvSpPr txBox="1"/>
          <p:nvPr/>
        </p:nvSpPr>
        <p:spPr>
          <a:xfrm>
            <a:off x="4467225" y="1100813"/>
            <a:ext cx="2268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t>N</a:t>
            </a:r>
            <a:r>
              <a:rPr baseline="-25000" lang="fr" sz="1300"/>
              <a:t>X </a:t>
            </a:r>
            <a:r>
              <a:rPr lang="fr" sz="1300"/>
              <a:t>: n° of clusters for u</a:t>
            </a:r>
            <a:endParaRPr sz="1300"/>
          </a:p>
          <a:p>
            <a:pPr indent="0" lvl="0" marL="0" rtl="0" algn="l">
              <a:spcBef>
                <a:spcPts val="0"/>
              </a:spcBef>
              <a:spcAft>
                <a:spcPts val="0"/>
              </a:spcAft>
              <a:buNone/>
            </a:pPr>
            <a:r>
              <a:rPr lang="fr" sz="1300"/>
              <a:t>X</a:t>
            </a:r>
            <a:r>
              <a:rPr baseline="-25000" lang="fr" sz="1300"/>
              <a:t>i</a:t>
            </a:r>
            <a:r>
              <a:rPr lang="fr" sz="1300"/>
              <a:t> : centroid of the i</a:t>
            </a:r>
            <a:r>
              <a:rPr baseline="30000" lang="fr" sz="1300"/>
              <a:t>th</a:t>
            </a:r>
            <a:r>
              <a:rPr lang="fr" sz="1300"/>
              <a:t> cluster</a:t>
            </a:r>
            <a:endParaRPr sz="1300"/>
          </a:p>
        </p:txBody>
      </p:sp>
      <p:sp>
        <p:nvSpPr>
          <p:cNvPr id="272" name="Google Shape;272;p35"/>
          <p:cNvSpPr txBox="1"/>
          <p:nvPr/>
        </p:nvSpPr>
        <p:spPr>
          <a:xfrm>
            <a:off x="2998525" y="1616000"/>
            <a:ext cx="356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t>X</a:t>
            </a:r>
            <a:r>
              <a:rPr baseline="-25000" lang="fr" sz="1300"/>
              <a:t>i</a:t>
            </a:r>
            <a:r>
              <a:rPr lang="fr" sz="1300"/>
              <a:t> </a:t>
            </a:r>
            <a:r>
              <a:rPr lang="fr" sz="1300">
                <a:solidFill>
                  <a:schemeClr val="dk1"/>
                </a:solidFill>
              </a:rPr>
              <a:t>∊ </a:t>
            </a:r>
            <a:r>
              <a:rPr lang="fr">
                <a:solidFill>
                  <a:schemeClr val="dk1"/>
                </a:solidFill>
              </a:rPr>
              <a:t>ℝ</a:t>
            </a:r>
            <a:r>
              <a:rPr baseline="30000" lang="fr">
                <a:solidFill>
                  <a:schemeClr val="dk1"/>
                </a:solidFill>
              </a:rPr>
              <a:t>5</a:t>
            </a:r>
            <a:r>
              <a:rPr lang="fr">
                <a:solidFill>
                  <a:schemeClr val="dk1"/>
                </a:solidFill>
              </a:rPr>
              <a:t>, X</a:t>
            </a:r>
            <a:r>
              <a:rPr baseline="-25000" lang="fr">
                <a:solidFill>
                  <a:schemeClr val="dk1"/>
                </a:solidFill>
              </a:rPr>
              <a:t>i</a:t>
            </a:r>
            <a:r>
              <a:rPr lang="fr">
                <a:solidFill>
                  <a:schemeClr val="dk1"/>
                </a:solidFill>
              </a:rPr>
              <a:t> = (</a:t>
            </a:r>
            <a:r>
              <a:rPr lang="fr">
                <a:solidFill>
                  <a:srgbClr val="434343"/>
                </a:solidFill>
              </a:rPr>
              <a:t>i</a:t>
            </a:r>
            <a:r>
              <a:rPr lang="fr">
                <a:solidFill>
                  <a:schemeClr val="dk1"/>
                </a:solidFill>
              </a:rPr>
              <a:t>, </a:t>
            </a:r>
            <a:r>
              <a:rPr lang="fr">
                <a:solidFill>
                  <a:srgbClr val="434343"/>
                </a:solidFill>
              </a:rPr>
              <a:t>j</a:t>
            </a:r>
            <a:r>
              <a:rPr lang="fr">
                <a:solidFill>
                  <a:schemeClr val="dk1"/>
                </a:solidFill>
              </a:rPr>
              <a:t>, </a:t>
            </a:r>
            <a:r>
              <a:rPr lang="fr">
                <a:solidFill>
                  <a:srgbClr val="FF0000"/>
                </a:solidFill>
              </a:rPr>
              <a:t>r</a:t>
            </a:r>
            <a:r>
              <a:rPr lang="fr">
                <a:solidFill>
                  <a:schemeClr val="dk1"/>
                </a:solidFill>
              </a:rPr>
              <a:t>, </a:t>
            </a:r>
            <a:r>
              <a:rPr lang="fr">
                <a:solidFill>
                  <a:srgbClr val="00FF00"/>
                </a:solidFill>
              </a:rPr>
              <a:t>g</a:t>
            </a:r>
            <a:r>
              <a:rPr lang="fr">
                <a:solidFill>
                  <a:schemeClr val="dk1"/>
                </a:solidFill>
              </a:rPr>
              <a:t>, </a:t>
            </a:r>
            <a:r>
              <a:rPr lang="fr">
                <a:solidFill>
                  <a:srgbClr val="0000FF"/>
                </a:solidFill>
              </a:rPr>
              <a:t>b</a:t>
            </a:r>
            <a:r>
              <a:rPr lang="fr">
                <a:solidFill>
                  <a:schemeClr val="dk1"/>
                </a:solidFill>
              </a:rPr>
              <a:t>) = (x</a:t>
            </a:r>
            <a:r>
              <a:rPr baseline="-25000" lang="fr">
                <a:solidFill>
                  <a:schemeClr val="dk1"/>
                </a:solidFill>
              </a:rPr>
              <a:t>i</a:t>
            </a:r>
            <a:r>
              <a:rPr lang="fr">
                <a:solidFill>
                  <a:schemeClr val="dk1"/>
                </a:solidFill>
              </a:rPr>
              <a:t>, U</a:t>
            </a:r>
            <a:r>
              <a:rPr baseline="-25000" lang="fr">
                <a:solidFill>
                  <a:schemeClr val="dk1"/>
                </a:solidFill>
              </a:rPr>
              <a:t>i</a:t>
            </a:r>
            <a:r>
              <a:rPr lang="fr">
                <a:solidFill>
                  <a:schemeClr val="dk1"/>
                </a:solidFill>
              </a:rPr>
              <a:t>) </a:t>
            </a:r>
            <a:endParaRPr sz="1300"/>
          </a:p>
        </p:txBody>
      </p:sp>
      <p:sp>
        <p:nvSpPr>
          <p:cNvPr id="273" name="Google Shape;273;p35"/>
          <p:cNvSpPr txBox="1"/>
          <p:nvPr/>
        </p:nvSpPr>
        <p:spPr>
          <a:xfrm>
            <a:off x="2320050" y="2091138"/>
            <a:ext cx="154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100">
                <a:solidFill>
                  <a:srgbClr val="434343"/>
                </a:solidFill>
              </a:rPr>
              <a:t>spatial components x</a:t>
            </a:r>
            <a:r>
              <a:rPr baseline="-25000" lang="fr" sz="1100">
                <a:solidFill>
                  <a:srgbClr val="434343"/>
                </a:solidFill>
              </a:rPr>
              <a:t>i</a:t>
            </a:r>
            <a:r>
              <a:rPr lang="fr" sz="1100">
                <a:solidFill>
                  <a:srgbClr val="434343"/>
                </a:solidFill>
              </a:rPr>
              <a:t> </a:t>
            </a:r>
            <a:endParaRPr sz="1100">
              <a:solidFill>
                <a:srgbClr val="434343"/>
              </a:solidFill>
            </a:endParaRPr>
          </a:p>
        </p:txBody>
      </p:sp>
      <p:cxnSp>
        <p:nvCxnSpPr>
          <p:cNvPr id="274" name="Google Shape;274;p35"/>
          <p:cNvCxnSpPr>
            <a:stCxn id="273" idx="3"/>
          </p:cNvCxnSpPr>
          <p:nvPr/>
        </p:nvCxnSpPr>
        <p:spPr>
          <a:xfrm flipH="1" rot="10800000">
            <a:off x="3869250" y="2033238"/>
            <a:ext cx="298200" cy="234900"/>
          </a:xfrm>
          <a:prstGeom prst="straightConnector1">
            <a:avLst/>
          </a:prstGeom>
          <a:noFill/>
          <a:ln cap="flat" cmpd="sng" w="9525">
            <a:solidFill>
              <a:srgbClr val="434343"/>
            </a:solidFill>
            <a:prstDash val="solid"/>
            <a:round/>
            <a:headEnd len="med" w="med" type="none"/>
            <a:tailEnd len="med" w="med" type="triangle"/>
          </a:ln>
        </p:spPr>
      </p:cxnSp>
      <p:cxnSp>
        <p:nvCxnSpPr>
          <p:cNvPr id="275" name="Google Shape;275;p35"/>
          <p:cNvCxnSpPr/>
          <p:nvPr/>
        </p:nvCxnSpPr>
        <p:spPr>
          <a:xfrm>
            <a:off x="4009225" y="1965150"/>
            <a:ext cx="306600" cy="0"/>
          </a:xfrm>
          <a:prstGeom prst="straightConnector1">
            <a:avLst/>
          </a:prstGeom>
          <a:noFill/>
          <a:ln cap="flat" cmpd="sng" w="28575">
            <a:solidFill>
              <a:srgbClr val="434343"/>
            </a:solidFill>
            <a:prstDash val="solid"/>
            <a:round/>
            <a:headEnd len="med" w="med" type="none"/>
            <a:tailEnd len="med" w="med" type="none"/>
          </a:ln>
        </p:spPr>
      </p:cxnSp>
      <p:cxnSp>
        <p:nvCxnSpPr>
          <p:cNvPr id="276" name="Google Shape;276;p35"/>
          <p:cNvCxnSpPr/>
          <p:nvPr/>
        </p:nvCxnSpPr>
        <p:spPr>
          <a:xfrm>
            <a:off x="4375450" y="1965150"/>
            <a:ext cx="503400" cy="0"/>
          </a:xfrm>
          <a:prstGeom prst="straightConnector1">
            <a:avLst/>
          </a:prstGeom>
          <a:noFill/>
          <a:ln cap="flat" cmpd="sng" w="28575">
            <a:solidFill>
              <a:srgbClr val="FF0000"/>
            </a:solidFill>
            <a:prstDash val="solid"/>
            <a:round/>
            <a:headEnd len="med" w="med" type="none"/>
            <a:tailEnd len="med" w="med" type="none"/>
          </a:ln>
        </p:spPr>
      </p:cxnSp>
      <p:cxnSp>
        <p:nvCxnSpPr>
          <p:cNvPr id="277" name="Google Shape;277;p35"/>
          <p:cNvCxnSpPr>
            <a:endCxn id="272" idx="2"/>
          </p:cNvCxnSpPr>
          <p:nvPr/>
        </p:nvCxnSpPr>
        <p:spPr>
          <a:xfrm rot="10800000">
            <a:off x="4780375" y="2016200"/>
            <a:ext cx="228000" cy="172200"/>
          </a:xfrm>
          <a:prstGeom prst="straightConnector1">
            <a:avLst/>
          </a:prstGeom>
          <a:noFill/>
          <a:ln cap="flat" cmpd="sng" w="9525">
            <a:solidFill>
              <a:srgbClr val="00FF00"/>
            </a:solidFill>
            <a:prstDash val="solid"/>
            <a:round/>
            <a:headEnd len="med" w="med" type="none"/>
            <a:tailEnd len="med" w="med" type="triangle"/>
          </a:ln>
        </p:spPr>
      </p:cxnSp>
      <p:sp>
        <p:nvSpPr>
          <p:cNvPr id="278" name="Google Shape;278;p35"/>
          <p:cNvSpPr txBox="1"/>
          <p:nvPr/>
        </p:nvSpPr>
        <p:spPr>
          <a:xfrm>
            <a:off x="4965775" y="2058575"/>
            <a:ext cx="1474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100">
                <a:solidFill>
                  <a:srgbClr val="0000FF"/>
                </a:solidFill>
              </a:rPr>
              <a:t>color</a:t>
            </a:r>
            <a:r>
              <a:rPr lang="fr" sz="1100">
                <a:solidFill>
                  <a:srgbClr val="0000FF"/>
                </a:solidFill>
              </a:rPr>
              <a:t> components U</a:t>
            </a:r>
            <a:r>
              <a:rPr baseline="-25000" lang="fr" sz="1100">
                <a:solidFill>
                  <a:srgbClr val="0000FF"/>
                </a:solidFill>
              </a:rPr>
              <a:t>i</a:t>
            </a:r>
            <a:endParaRPr baseline="-25000" sz="1100">
              <a:solidFill>
                <a:srgbClr val="0000FF"/>
              </a:solidFill>
            </a:endParaRPr>
          </a:p>
        </p:txBody>
      </p:sp>
      <p:sp>
        <p:nvSpPr>
          <p:cNvPr id="279" name="Google Shape;279;p35"/>
          <p:cNvSpPr txBox="1"/>
          <p:nvPr/>
        </p:nvSpPr>
        <p:spPr>
          <a:xfrm>
            <a:off x="235150" y="2821925"/>
            <a:ext cx="175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Cluster weight :</a:t>
            </a:r>
            <a:r>
              <a:rPr lang="fr" sz="1300"/>
              <a:t> </a:t>
            </a:r>
            <a:r>
              <a:rPr lang="fr" sz="1300">
                <a:solidFill>
                  <a:schemeClr val="dk1"/>
                </a:solidFill>
              </a:rPr>
              <a:t>μ</a:t>
            </a:r>
            <a:r>
              <a:rPr baseline="-25000" lang="fr" sz="1300">
                <a:solidFill>
                  <a:schemeClr val="dk1"/>
                </a:solidFill>
              </a:rPr>
              <a:t>i</a:t>
            </a:r>
            <a:r>
              <a:rPr lang="fr" sz="1300">
                <a:solidFill>
                  <a:schemeClr val="dk1"/>
                </a:solidFill>
              </a:rPr>
              <a:t> =</a:t>
            </a:r>
            <a:endParaRPr sz="1300"/>
          </a:p>
        </p:txBody>
      </p:sp>
      <p:sp>
        <p:nvSpPr>
          <p:cNvPr id="280" name="Google Shape;280;p35"/>
          <p:cNvSpPr txBox="1"/>
          <p:nvPr/>
        </p:nvSpPr>
        <p:spPr>
          <a:xfrm>
            <a:off x="2019150" y="2823075"/>
            <a:ext cx="50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81" name="Google Shape;281;p35"/>
          <p:cNvSpPr txBox="1"/>
          <p:nvPr/>
        </p:nvSpPr>
        <p:spPr>
          <a:xfrm>
            <a:off x="1867425" y="2673750"/>
            <a:ext cx="503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1"/>
                </a:solidFill>
              </a:rPr>
              <a:t> |N</a:t>
            </a:r>
            <a:r>
              <a:rPr baseline="-25000" lang="fr" sz="1300">
                <a:solidFill>
                  <a:schemeClr val="dk1"/>
                </a:solidFill>
              </a:rPr>
              <a:t>i</a:t>
            </a:r>
            <a:r>
              <a:rPr lang="fr" sz="1300">
                <a:solidFill>
                  <a:schemeClr val="dk1"/>
                </a:solidFill>
              </a:rPr>
              <a:t>|</a:t>
            </a:r>
            <a:endParaRPr/>
          </a:p>
        </p:txBody>
      </p:sp>
      <p:sp>
        <p:nvSpPr>
          <p:cNvPr id="282" name="Google Shape;282;p35"/>
          <p:cNvSpPr txBox="1"/>
          <p:nvPr/>
        </p:nvSpPr>
        <p:spPr>
          <a:xfrm>
            <a:off x="1867425" y="2960575"/>
            <a:ext cx="503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1"/>
                </a:solidFill>
              </a:rPr>
              <a:t> |</a:t>
            </a:r>
            <a:r>
              <a:rPr lang="fr" sz="1300">
                <a:solidFill>
                  <a:schemeClr val="dk1"/>
                </a:solidFill>
              </a:rPr>
              <a:t>Ω</a:t>
            </a:r>
            <a:r>
              <a:rPr baseline="-25000" lang="fr" sz="1300">
                <a:solidFill>
                  <a:schemeClr val="dk1"/>
                </a:solidFill>
              </a:rPr>
              <a:t>u</a:t>
            </a:r>
            <a:r>
              <a:rPr lang="fr" sz="1300">
                <a:solidFill>
                  <a:schemeClr val="dk1"/>
                </a:solidFill>
              </a:rPr>
              <a:t>|</a:t>
            </a:r>
            <a:endParaRPr/>
          </a:p>
        </p:txBody>
      </p:sp>
      <p:cxnSp>
        <p:nvCxnSpPr>
          <p:cNvPr id="283" name="Google Shape;283;p35"/>
          <p:cNvCxnSpPr/>
          <p:nvPr/>
        </p:nvCxnSpPr>
        <p:spPr>
          <a:xfrm>
            <a:off x="1965825" y="3023175"/>
            <a:ext cx="306600" cy="0"/>
          </a:xfrm>
          <a:prstGeom prst="straightConnector1">
            <a:avLst/>
          </a:prstGeom>
          <a:noFill/>
          <a:ln cap="flat" cmpd="sng" w="19050">
            <a:solidFill>
              <a:srgbClr val="000000"/>
            </a:solidFill>
            <a:prstDash val="solid"/>
            <a:round/>
            <a:headEnd len="med" w="med" type="none"/>
            <a:tailEnd len="med" w="med" type="none"/>
          </a:ln>
        </p:spPr>
      </p:cxnSp>
      <p:sp>
        <p:nvSpPr>
          <p:cNvPr id="284" name="Google Shape;284;p35"/>
          <p:cNvSpPr txBox="1"/>
          <p:nvPr/>
        </p:nvSpPr>
        <p:spPr>
          <a:xfrm>
            <a:off x="2493150" y="2718688"/>
            <a:ext cx="3263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1"/>
                </a:solidFill>
              </a:rPr>
              <a:t>number of pixels assigned to the cluster i </a:t>
            </a:r>
            <a:endParaRPr/>
          </a:p>
        </p:txBody>
      </p:sp>
      <p:sp>
        <p:nvSpPr>
          <p:cNvPr id="285" name="Google Shape;285;p35"/>
          <p:cNvSpPr txBox="1"/>
          <p:nvPr/>
        </p:nvSpPr>
        <p:spPr>
          <a:xfrm>
            <a:off x="2695550" y="2942763"/>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1"/>
                </a:solidFill>
              </a:rPr>
              <a:t> number of pixels in the image</a:t>
            </a:r>
            <a:endParaRPr/>
          </a:p>
        </p:txBody>
      </p:sp>
      <p:cxnSp>
        <p:nvCxnSpPr>
          <p:cNvPr id="286" name="Google Shape;286;p35"/>
          <p:cNvCxnSpPr/>
          <p:nvPr/>
        </p:nvCxnSpPr>
        <p:spPr>
          <a:xfrm>
            <a:off x="2546125" y="3022513"/>
            <a:ext cx="3080100" cy="7500"/>
          </a:xfrm>
          <a:prstGeom prst="straightConnector1">
            <a:avLst/>
          </a:prstGeom>
          <a:noFill/>
          <a:ln cap="flat" cmpd="sng" w="19050">
            <a:solidFill>
              <a:srgbClr val="000000"/>
            </a:solidFill>
            <a:prstDash val="solid"/>
            <a:round/>
            <a:headEnd len="med" w="med" type="none"/>
            <a:tailEnd len="med" w="med" type="none"/>
          </a:ln>
        </p:spPr>
      </p:cxnSp>
      <p:sp>
        <p:nvSpPr>
          <p:cNvPr id="287" name="Google Shape;287;p35"/>
          <p:cNvSpPr txBox="1"/>
          <p:nvPr/>
        </p:nvSpPr>
        <p:spPr>
          <a:xfrm>
            <a:off x="2272425" y="2815300"/>
            <a:ext cx="2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a:t>
            </a:r>
            <a:endParaRPr/>
          </a:p>
        </p:txBody>
      </p:sp>
      <p:sp>
        <p:nvSpPr>
          <p:cNvPr id="288" name="Google Shape;288;p35"/>
          <p:cNvSpPr txBox="1"/>
          <p:nvPr/>
        </p:nvSpPr>
        <p:spPr>
          <a:xfrm>
            <a:off x="130425" y="782325"/>
            <a:ext cx="3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a:solidFill>
                  <a:schemeClr val="accent3"/>
                </a:solidFill>
              </a:rPr>
              <a:t>a)</a:t>
            </a:r>
            <a:endParaRPr b="1">
              <a:solidFill>
                <a:schemeClr val="accent3"/>
              </a:solidFill>
            </a:endParaRPr>
          </a:p>
        </p:txBody>
      </p:sp>
      <p:sp>
        <p:nvSpPr>
          <p:cNvPr id="289" name="Google Shape;289;p35"/>
          <p:cNvSpPr txBox="1"/>
          <p:nvPr/>
        </p:nvSpPr>
        <p:spPr>
          <a:xfrm>
            <a:off x="130425" y="3277575"/>
            <a:ext cx="3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a:solidFill>
                  <a:schemeClr val="accent3"/>
                </a:solidFill>
              </a:rPr>
              <a:t>b)</a:t>
            </a:r>
            <a:endParaRPr b="1">
              <a:solidFill>
                <a:schemeClr val="accent3"/>
              </a:solidFill>
            </a:endParaRPr>
          </a:p>
        </p:txBody>
      </p:sp>
      <p:sp>
        <p:nvSpPr>
          <p:cNvPr id="290" name="Google Shape;290;p35"/>
          <p:cNvSpPr txBox="1"/>
          <p:nvPr/>
        </p:nvSpPr>
        <p:spPr>
          <a:xfrm>
            <a:off x="435300" y="3277575"/>
            <a:ext cx="455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t>Build a weighted graph of the clusters’ centroid (X</a:t>
            </a:r>
            <a:r>
              <a:rPr baseline="-25000" lang="fr" sz="1300"/>
              <a:t>i</a:t>
            </a:r>
            <a:r>
              <a:rPr lang="fr" sz="1300"/>
              <a:t>)</a:t>
            </a:r>
            <a:endParaRPr sz="1300"/>
          </a:p>
        </p:txBody>
      </p:sp>
      <p:sp>
        <p:nvSpPr>
          <p:cNvPr id="291" name="Google Shape;291;p35"/>
          <p:cNvSpPr txBox="1"/>
          <p:nvPr/>
        </p:nvSpPr>
        <p:spPr>
          <a:xfrm>
            <a:off x="534500" y="3708550"/>
            <a:ext cx="471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92" name="Google Shape;292;p35"/>
          <p:cNvSpPr txBox="1"/>
          <p:nvPr/>
        </p:nvSpPr>
        <p:spPr>
          <a:xfrm>
            <a:off x="3511175" y="4813350"/>
            <a:ext cx="3480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fr" sz="1100"/>
              <a:t>NB : we will talk about its use in the next slide</a:t>
            </a:r>
            <a:endParaRPr i="1" sz="1100"/>
          </a:p>
        </p:txBody>
      </p:sp>
      <p:sp>
        <p:nvSpPr>
          <p:cNvPr id="293" name="Google Shape;293;p35"/>
          <p:cNvSpPr txBox="1"/>
          <p:nvPr/>
        </p:nvSpPr>
        <p:spPr>
          <a:xfrm>
            <a:off x="459425" y="3583813"/>
            <a:ext cx="5391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300">
                <a:solidFill>
                  <a:schemeClr val="accent3"/>
                </a:solidFill>
              </a:rPr>
              <a:t>i)</a:t>
            </a:r>
            <a:r>
              <a:rPr lang="fr" sz="1300"/>
              <a:t>  Compute a Nearest Neighbor graph (k-NN search)</a:t>
            </a:r>
            <a:endParaRPr sz="1300"/>
          </a:p>
          <a:p>
            <a:pPr indent="0" lvl="0" marL="0" rtl="0" algn="l">
              <a:spcBef>
                <a:spcPts val="0"/>
              </a:spcBef>
              <a:spcAft>
                <a:spcPts val="0"/>
              </a:spcAft>
              <a:buNone/>
            </a:pPr>
            <a:r>
              <a:rPr b="1" lang="fr" sz="1300">
                <a:solidFill>
                  <a:schemeClr val="accent3"/>
                </a:solidFill>
              </a:rPr>
              <a:t>ii)</a:t>
            </a:r>
            <a:r>
              <a:rPr lang="fr" sz="1300"/>
              <a:t> </a:t>
            </a:r>
            <a:r>
              <a:rPr lang="fr" sz="1300">
                <a:solidFill>
                  <a:schemeClr val="dk1"/>
                </a:solidFill>
              </a:rPr>
              <a:t>then assign the weight w</a:t>
            </a:r>
            <a:r>
              <a:rPr baseline="-25000" lang="fr" sz="1300">
                <a:solidFill>
                  <a:schemeClr val="dk1"/>
                </a:solidFill>
              </a:rPr>
              <a:t>ij </a:t>
            </a:r>
            <a:r>
              <a:rPr lang="fr" sz="1300">
                <a:solidFill>
                  <a:schemeClr val="dk1"/>
                </a:solidFill>
              </a:rPr>
              <a:t>of the edge that links X</a:t>
            </a:r>
            <a:r>
              <a:rPr baseline="-25000" lang="fr" sz="1300">
                <a:solidFill>
                  <a:schemeClr val="dk1"/>
                </a:solidFill>
              </a:rPr>
              <a:t>i</a:t>
            </a:r>
            <a:r>
              <a:rPr lang="fr" sz="1300">
                <a:solidFill>
                  <a:schemeClr val="dk1"/>
                </a:solidFill>
              </a:rPr>
              <a:t> to X</a:t>
            </a:r>
            <a:r>
              <a:rPr baseline="-25000" lang="fr" sz="1300">
                <a:solidFill>
                  <a:schemeClr val="dk1"/>
                </a:solidFill>
              </a:rPr>
              <a:t>j</a:t>
            </a:r>
            <a:r>
              <a:rPr lang="fr" sz="1300">
                <a:solidFill>
                  <a:schemeClr val="dk1"/>
                </a:solidFill>
              </a:rPr>
              <a:t> as follows :</a:t>
            </a:r>
            <a:endParaRPr sz="1300"/>
          </a:p>
        </p:txBody>
      </p:sp>
      <p:pic>
        <p:nvPicPr>
          <p:cNvPr id="294" name="Google Shape;294;p35"/>
          <p:cNvPicPr preferRelativeResize="0"/>
          <p:nvPr/>
        </p:nvPicPr>
        <p:blipFill>
          <a:blip r:embed="rId5">
            <a:alphaModFix/>
          </a:blip>
          <a:stretch>
            <a:fillRect/>
          </a:stretch>
        </p:blipFill>
        <p:spPr>
          <a:xfrm>
            <a:off x="1359025" y="4132238"/>
            <a:ext cx="3846075" cy="631557"/>
          </a:xfrm>
          <a:prstGeom prst="rect">
            <a:avLst/>
          </a:prstGeom>
          <a:noFill/>
          <a:ln>
            <a:noFill/>
          </a:ln>
        </p:spPr>
      </p:pic>
      <p:pic>
        <p:nvPicPr>
          <p:cNvPr id="295" name="Google Shape;295;p35"/>
          <p:cNvPicPr preferRelativeResize="0"/>
          <p:nvPr/>
        </p:nvPicPr>
        <p:blipFill>
          <a:blip r:embed="rId6">
            <a:alphaModFix/>
          </a:blip>
          <a:stretch>
            <a:fillRect/>
          </a:stretch>
        </p:blipFill>
        <p:spPr>
          <a:xfrm>
            <a:off x="2702100" y="4439875"/>
            <a:ext cx="1751100" cy="362297"/>
          </a:xfrm>
          <a:prstGeom prst="rect">
            <a:avLst/>
          </a:prstGeom>
          <a:noFill/>
          <a:ln>
            <a:noFill/>
          </a:ln>
        </p:spPr>
      </p:pic>
      <p:pic>
        <p:nvPicPr>
          <p:cNvPr id="296" name="Google Shape;296;p35"/>
          <p:cNvPicPr preferRelativeResize="0"/>
          <p:nvPr/>
        </p:nvPicPr>
        <p:blipFill>
          <a:blip r:embed="rId7">
            <a:alphaModFix/>
          </a:blip>
          <a:stretch>
            <a:fillRect/>
          </a:stretch>
        </p:blipFill>
        <p:spPr>
          <a:xfrm>
            <a:off x="1524988" y="4787300"/>
            <a:ext cx="1793075" cy="234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6"/>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302" name="Google Shape;302;p36"/>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3.3 Color Palette Transfer &amp; Image Synthesis </a:t>
            </a:r>
            <a:endParaRPr>
              <a:solidFill>
                <a:schemeClr val="lt2"/>
              </a:solidFill>
            </a:endParaRPr>
          </a:p>
        </p:txBody>
      </p:sp>
      <p:pic>
        <p:nvPicPr>
          <p:cNvPr id="303" name="Google Shape;303;p36"/>
          <p:cNvPicPr preferRelativeResize="0"/>
          <p:nvPr/>
        </p:nvPicPr>
        <p:blipFill>
          <a:blip r:embed="rId3">
            <a:alphaModFix/>
          </a:blip>
          <a:stretch>
            <a:fillRect/>
          </a:stretch>
        </p:blipFill>
        <p:spPr>
          <a:xfrm>
            <a:off x="3586125" y="3322700"/>
            <a:ext cx="5407901" cy="1636450"/>
          </a:xfrm>
          <a:prstGeom prst="rect">
            <a:avLst/>
          </a:prstGeom>
          <a:noFill/>
          <a:ln>
            <a:noFill/>
          </a:ln>
        </p:spPr>
      </p:pic>
      <p:sp>
        <p:nvSpPr>
          <p:cNvPr id="304" name="Google Shape;304;p36"/>
          <p:cNvSpPr txBox="1"/>
          <p:nvPr/>
        </p:nvSpPr>
        <p:spPr>
          <a:xfrm>
            <a:off x="521025" y="782325"/>
            <a:ext cx="333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Define the </a:t>
            </a:r>
            <a:r>
              <a:rPr i="1" lang="fr">
                <a:latin typeface="Spectral"/>
                <a:ea typeface="Spectral"/>
                <a:cs typeface="Spectral"/>
                <a:sym typeface="Spectral"/>
              </a:rPr>
              <a:t>color palette transfer</a:t>
            </a:r>
            <a:r>
              <a:rPr lang="fr"/>
              <a:t> function :</a:t>
            </a:r>
            <a:endParaRPr/>
          </a:p>
        </p:txBody>
      </p:sp>
      <p:sp>
        <p:nvSpPr>
          <p:cNvPr id="305" name="Google Shape;305;p36"/>
          <p:cNvSpPr txBox="1"/>
          <p:nvPr/>
        </p:nvSpPr>
        <p:spPr>
          <a:xfrm>
            <a:off x="3969325" y="4833800"/>
            <a:ext cx="911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rgbClr val="434343"/>
                </a:solidFill>
              </a:rPr>
              <a:t>geometry</a:t>
            </a:r>
            <a:endParaRPr sz="1200">
              <a:solidFill>
                <a:srgbClr val="434343"/>
              </a:solidFill>
            </a:endParaRPr>
          </a:p>
        </p:txBody>
      </p:sp>
      <p:sp>
        <p:nvSpPr>
          <p:cNvPr id="306" name="Google Shape;306;p36"/>
          <p:cNvSpPr txBox="1"/>
          <p:nvPr/>
        </p:nvSpPr>
        <p:spPr>
          <a:xfrm>
            <a:off x="5647175" y="4833800"/>
            <a:ext cx="1438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rgbClr val="434343"/>
                </a:solidFill>
              </a:rPr>
              <a:t>color distribution</a:t>
            </a:r>
            <a:endParaRPr sz="1200">
              <a:solidFill>
                <a:srgbClr val="434343"/>
              </a:solidFill>
            </a:endParaRPr>
          </a:p>
        </p:txBody>
      </p:sp>
      <p:sp>
        <p:nvSpPr>
          <p:cNvPr id="307" name="Google Shape;307;p36"/>
          <p:cNvSpPr txBox="1"/>
          <p:nvPr/>
        </p:nvSpPr>
        <p:spPr>
          <a:xfrm>
            <a:off x="7946425" y="4833800"/>
            <a:ext cx="911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rgbClr val="434343"/>
                </a:solidFill>
              </a:rPr>
              <a:t>result</a:t>
            </a:r>
            <a:endParaRPr sz="1200">
              <a:solidFill>
                <a:srgbClr val="434343"/>
              </a:solidFill>
            </a:endParaRPr>
          </a:p>
        </p:txBody>
      </p:sp>
      <p:sp>
        <p:nvSpPr>
          <p:cNvPr id="308" name="Google Shape;308;p36"/>
          <p:cNvSpPr txBox="1"/>
          <p:nvPr/>
        </p:nvSpPr>
        <p:spPr>
          <a:xfrm>
            <a:off x="5212900" y="3912250"/>
            <a:ext cx="25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a:solidFill>
                  <a:srgbClr val="434343"/>
                </a:solidFill>
              </a:rPr>
              <a:t>+</a:t>
            </a:r>
            <a:endParaRPr b="1">
              <a:solidFill>
                <a:srgbClr val="434343"/>
              </a:solidFill>
            </a:endParaRPr>
          </a:p>
        </p:txBody>
      </p:sp>
      <p:sp>
        <p:nvSpPr>
          <p:cNvPr id="309" name="Google Shape;309;p36"/>
          <p:cNvSpPr txBox="1"/>
          <p:nvPr/>
        </p:nvSpPr>
        <p:spPr>
          <a:xfrm>
            <a:off x="7085975" y="3912250"/>
            <a:ext cx="25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a:solidFill>
                  <a:srgbClr val="434343"/>
                </a:solidFill>
              </a:rPr>
              <a:t>=</a:t>
            </a:r>
            <a:endParaRPr b="1">
              <a:solidFill>
                <a:srgbClr val="434343"/>
              </a:solidFill>
            </a:endParaRPr>
          </a:p>
        </p:txBody>
      </p:sp>
      <p:sp>
        <p:nvSpPr>
          <p:cNvPr id="310" name="Google Shape;310;p36"/>
          <p:cNvSpPr txBox="1"/>
          <p:nvPr/>
        </p:nvSpPr>
        <p:spPr>
          <a:xfrm>
            <a:off x="134450" y="793900"/>
            <a:ext cx="31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  </a:t>
            </a:r>
            <a:endParaRPr/>
          </a:p>
        </p:txBody>
      </p:sp>
      <p:sp>
        <p:nvSpPr>
          <p:cNvPr id="311" name="Google Shape;311;p36"/>
          <p:cNvSpPr txBox="1"/>
          <p:nvPr/>
        </p:nvSpPr>
        <p:spPr>
          <a:xfrm>
            <a:off x="130425" y="782325"/>
            <a:ext cx="3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a:solidFill>
                  <a:schemeClr val="accent3"/>
                </a:solidFill>
              </a:rPr>
              <a:t>c</a:t>
            </a:r>
            <a:r>
              <a:rPr b="1" lang="fr">
                <a:solidFill>
                  <a:schemeClr val="accent3"/>
                </a:solidFill>
              </a:rPr>
              <a:t>)</a:t>
            </a:r>
            <a:endParaRPr b="1">
              <a:solidFill>
                <a:schemeClr val="accent3"/>
              </a:solidFill>
            </a:endParaRPr>
          </a:p>
        </p:txBody>
      </p:sp>
      <p:sp>
        <p:nvSpPr>
          <p:cNvPr id="312" name="Google Shape;312;p36"/>
          <p:cNvSpPr txBox="1"/>
          <p:nvPr/>
        </p:nvSpPr>
        <p:spPr>
          <a:xfrm>
            <a:off x="4201525" y="3003700"/>
            <a:ext cx="44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fr">
                <a:latin typeface="Times New Roman"/>
                <a:ea typeface="Times New Roman"/>
                <a:cs typeface="Times New Roman"/>
                <a:sym typeface="Times New Roman"/>
              </a:rPr>
              <a:t>W</a:t>
            </a:r>
            <a:endParaRPr i="1">
              <a:latin typeface="Times New Roman"/>
              <a:ea typeface="Times New Roman"/>
              <a:cs typeface="Times New Roman"/>
              <a:sym typeface="Times New Roman"/>
            </a:endParaRPr>
          </a:p>
        </p:txBody>
      </p:sp>
      <p:sp>
        <p:nvSpPr>
          <p:cNvPr id="313" name="Google Shape;313;p36"/>
          <p:cNvSpPr txBox="1"/>
          <p:nvPr/>
        </p:nvSpPr>
        <p:spPr>
          <a:xfrm>
            <a:off x="6143225" y="3003700"/>
            <a:ext cx="44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Times New Roman"/>
                <a:ea typeface="Times New Roman"/>
                <a:cs typeface="Times New Roman"/>
                <a:sym typeface="Times New Roman"/>
              </a:rPr>
              <a:t>T</a:t>
            </a:r>
            <a:endParaRPr>
              <a:latin typeface="Times New Roman"/>
              <a:ea typeface="Times New Roman"/>
              <a:cs typeface="Times New Roman"/>
              <a:sym typeface="Times New Roman"/>
            </a:endParaRPr>
          </a:p>
        </p:txBody>
      </p:sp>
      <p:sp>
        <p:nvSpPr>
          <p:cNvPr id="314" name="Google Shape;314;p36"/>
          <p:cNvSpPr txBox="1"/>
          <p:nvPr/>
        </p:nvSpPr>
        <p:spPr>
          <a:xfrm>
            <a:off x="3858825" y="782325"/>
            <a:ext cx="3000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rgbClr val="393939"/>
                </a:solidFill>
                <a:latin typeface="Pacifico"/>
                <a:ea typeface="Pacifico"/>
                <a:cs typeface="Pacifico"/>
                <a:sym typeface="Pacifico"/>
              </a:rPr>
              <a:t>T </a:t>
            </a:r>
            <a:r>
              <a:rPr lang="fr" sz="1600">
                <a:solidFill>
                  <a:srgbClr val="393939"/>
                </a:solidFill>
                <a:latin typeface="Spectral"/>
                <a:ea typeface="Spectral"/>
                <a:cs typeface="Spectral"/>
                <a:sym typeface="Spectral"/>
              </a:rPr>
              <a:t>(U) = D</a:t>
            </a:r>
            <a:r>
              <a:rPr baseline="-25000" lang="fr" sz="1600">
                <a:solidFill>
                  <a:srgbClr val="393939"/>
                </a:solidFill>
                <a:latin typeface="Spectral"/>
                <a:ea typeface="Spectral"/>
                <a:cs typeface="Spectral"/>
                <a:sym typeface="Spectral"/>
              </a:rPr>
              <a:t>μ </a:t>
            </a:r>
            <a:r>
              <a:rPr lang="fr" sz="1600">
                <a:solidFill>
                  <a:srgbClr val="393939"/>
                </a:solidFill>
                <a:latin typeface="Spectral"/>
                <a:ea typeface="Spectral"/>
                <a:cs typeface="Spectral"/>
                <a:sym typeface="Spectral"/>
              </a:rPr>
              <a:t>P</a:t>
            </a:r>
            <a:r>
              <a:rPr baseline="30000" lang="fr" sz="1600">
                <a:solidFill>
                  <a:srgbClr val="393939"/>
                </a:solidFill>
                <a:latin typeface="Spectral"/>
                <a:ea typeface="Spectral"/>
                <a:cs typeface="Spectral"/>
                <a:sym typeface="Spectral"/>
              </a:rPr>
              <a:t>* </a:t>
            </a:r>
            <a:r>
              <a:rPr lang="fr" sz="1600">
                <a:solidFill>
                  <a:srgbClr val="393939"/>
                </a:solidFill>
                <a:latin typeface="Spectral"/>
                <a:ea typeface="Spectral"/>
                <a:cs typeface="Spectral"/>
                <a:sym typeface="Spectral"/>
              </a:rPr>
              <a:t>V , i.e. </a:t>
            </a:r>
            <a:r>
              <a:rPr lang="fr">
                <a:solidFill>
                  <a:srgbClr val="393939"/>
                </a:solidFill>
                <a:latin typeface="Pacifico"/>
                <a:ea typeface="Pacifico"/>
                <a:cs typeface="Pacifico"/>
                <a:sym typeface="Pacifico"/>
              </a:rPr>
              <a:t>T </a:t>
            </a:r>
            <a:r>
              <a:rPr lang="fr">
                <a:solidFill>
                  <a:srgbClr val="393939"/>
                </a:solidFill>
                <a:latin typeface="Spectral"/>
                <a:ea typeface="Spectral"/>
                <a:cs typeface="Spectral"/>
                <a:sym typeface="Spectral"/>
              </a:rPr>
              <a:t># </a:t>
            </a:r>
            <a:r>
              <a:rPr lang="fr" sz="1600">
                <a:solidFill>
                  <a:srgbClr val="393939"/>
                </a:solidFill>
                <a:latin typeface="Spectral"/>
                <a:ea typeface="Spectral"/>
                <a:cs typeface="Spectral"/>
                <a:sym typeface="Spectral"/>
              </a:rPr>
              <a:t>μ(x,U) = </a:t>
            </a:r>
            <a:endParaRPr sz="1600">
              <a:solidFill>
                <a:srgbClr val="393939"/>
              </a:solidFill>
              <a:latin typeface="Spectral"/>
              <a:ea typeface="Spectral"/>
              <a:cs typeface="Spectral"/>
              <a:sym typeface="Spectral"/>
            </a:endParaRPr>
          </a:p>
        </p:txBody>
      </p:sp>
      <p:pic>
        <p:nvPicPr>
          <p:cNvPr id="315" name="Google Shape;315;p36"/>
          <p:cNvPicPr preferRelativeResize="0"/>
          <p:nvPr/>
        </p:nvPicPr>
        <p:blipFill>
          <a:blip r:embed="rId4">
            <a:alphaModFix/>
          </a:blip>
          <a:stretch>
            <a:fillRect/>
          </a:stretch>
        </p:blipFill>
        <p:spPr>
          <a:xfrm>
            <a:off x="6671575" y="851050"/>
            <a:ext cx="1353350" cy="590550"/>
          </a:xfrm>
          <a:prstGeom prst="rect">
            <a:avLst/>
          </a:prstGeom>
          <a:noFill/>
          <a:ln>
            <a:noFill/>
          </a:ln>
        </p:spPr>
      </p:pic>
      <p:sp>
        <p:nvSpPr>
          <p:cNvPr id="316" name="Google Shape;316;p36"/>
          <p:cNvSpPr txBox="1"/>
          <p:nvPr/>
        </p:nvSpPr>
        <p:spPr>
          <a:xfrm>
            <a:off x="421200" y="1302938"/>
            <a:ext cx="7407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rgbClr val="393939"/>
                </a:solidFill>
              </a:rPr>
              <a:t>P</a:t>
            </a:r>
            <a:r>
              <a:rPr baseline="30000" lang="fr" sz="1300">
                <a:solidFill>
                  <a:srgbClr val="393939"/>
                </a:solidFill>
              </a:rPr>
              <a:t>* </a:t>
            </a:r>
            <a:r>
              <a:rPr lang="fr" sz="1300">
                <a:solidFill>
                  <a:srgbClr val="393939"/>
                </a:solidFill>
              </a:rPr>
              <a:t>: relaxed optimal transport matrix, solution of the optimization problem (mentioned slide </a:t>
            </a:r>
            <a:r>
              <a:rPr lang="fr" sz="1300">
                <a:solidFill>
                  <a:schemeClr val="lt2"/>
                </a:solidFill>
              </a:rPr>
              <a:t>9</a:t>
            </a:r>
            <a:r>
              <a:rPr lang="fr" sz="1300">
                <a:solidFill>
                  <a:srgbClr val="393939"/>
                </a:solidFill>
              </a:rPr>
              <a:t>)</a:t>
            </a:r>
            <a:endParaRPr sz="1300">
              <a:solidFill>
                <a:srgbClr val="393939"/>
              </a:solidFill>
            </a:endParaRPr>
          </a:p>
          <a:p>
            <a:pPr indent="0" lvl="0" marL="0" rtl="0" algn="l">
              <a:spcBef>
                <a:spcPts val="0"/>
              </a:spcBef>
              <a:spcAft>
                <a:spcPts val="0"/>
              </a:spcAft>
              <a:buNone/>
            </a:pPr>
            <a:r>
              <a:rPr lang="fr" sz="1300">
                <a:solidFill>
                  <a:srgbClr val="393939"/>
                </a:solidFill>
              </a:rPr>
              <a:t>      with the following </a:t>
            </a:r>
            <a:r>
              <a:rPr lang="fr" sz="1300">
                <a:solidFill>
                  <a:srgbClr val="393939"/>
                </a:solidFill>
              </a:rPr>
              <a:t>t</a:t>
            </a:r>
            <a:r>
              <a:rPr lang="fr" sz="1300">
                <a:solidFill>
                  <a:srgbClr val="393939"/>
                </a:solidFill>
              </a:rPr>
              <a:t>ransport cost matrix : (C</a:t>
            </a:r>
            <a:r>
              <a:rPr baseline="-25000" lang="fr" sz="1300">
                <a:solidFill>
                  <a:srgbClr val="393939"/>
                </a:solidFill>
              </a:rPr>
              <a:t>XY </a:t>
            </a:r>
            <a:r>
              <a:rPr lang="fr" sz="1300">
                <a:solidFill>
                  <a:srgbClr val="393939"/>
                </a:solidFill>
              </a:rPr>
              <a:t>)</a:t>
            </a:r>
            <a:r>
              <a:rPr baseline="-25000" lang="fr" sz="1300">
                <a:solidFill>
                  <a:srgbClr val="393939"/>
                </a:solidFill>
              </a:rPr>
              <a:t>i,j </a:t>
            </a:r>
            <a:r>
              <a:rPr lang="fr" sz="1300">
                <a:solidFill>
                  <a:srgbClr val="393939"/>
                </a:solidFill>
              </a:rPr>
              <a:t>= ||U</a:t>
            </a:r>
            <a:r>
              <a:rPr baseline="-25000" lang="fr" sz="1300">
                <a:solidFill>
                  <a:srgbClr val="393939"/>
                </a:solidFill>
              </a:rPr>
              <a:t>i</a:t>
            </a:r>
            <a:r>
              <a:rPr lang="fr" sz="1300">
                <a:solidFill>
                  <a:srgbClr val="393939"/>
                </a:solidFill>
              </a:rPr>
              <a:t> − V</a:t>
            </a:r>
            <a:r>
              <a:rPr baseline="-25000" lang="fr" sz="1300">
                <a:solidFill>
                  <a:srgbClr val="393939"/>
                </a:solidFill>
              </a:rPr>
              <a:t>j</a:t>
            </a:r>
            <a:r>
              <a:rPr lang="fr" sz="1300">
                <a:solidFill>
                  <a:srgbClr val="393939"/>
                </a:solidFill>
              </a:rPr>
              <a:t> ||</a:t>
            </a:r>
            <a:r>
              <a:rPr baseline="30000" lang="fr" sz="1300">
                <a:solidFill>
                  <a:srgbClr val="393939"/>
                </a:solidFill>
              </a:rPr>
              <a:t>2</a:t>
            </a:r>
            <a:endParaRPr sz="1200">
              <a:solidFill>
                <a:srgbClr val="393939"/>
              </a:solidFill>
            </a:endParaRPr>
          </a:p>
        </p:txBody>
      </p:sp>
      <p:sp>
        <p:nvSpPr>
          <p:cNvPr id="317" name="Google Shape;317;p36"/>
          <p:cNvSpPr txBox="1"/>
          <p:nvPr/>
        </p:nvSpPr>
        <p:spPr>
          <a:xfrm>
            <a:off x="134450" y="1953050"/>
            <a:ext cx="201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Final image synthesis :</a:t>
            </a:r>
            <a:endParaRPr/>
          </a:p>
        </p:txBody>
      </p:sp>
      <p:pic>
        <p:nvPicPr>
          <p:cNvPr id="318" name="Google Shape;318;p36"/>
          <p:cNvPicPr preferRelativeResize="0"/>
          <p:nvPr/>
        </p:nvPicPr>
        <p:blipFill>
          <a:blip r:embed="rId5">
            <a:alphaModFix/>
          </a:blip>
          <a:stretch>
            <a:fillRect/>
          </a:stretch>
        </p:blipFill>
        <p:spPr>
          <a:xfrm>
            <a:off x="617550" y="2352513"/>
            <a:ext cx="7407301" cy="550886"/>
          </a:xfrm>
          <a:prstGeom prst="rect">
            <a:avLst/>
          </a:prstGeom>
          <a:noFill/>
          <a:ln>
            <a:noFill/>
          </a:ln>
        </p:spPr>
      </p:pic>
      <p:pic>
        <p:nvPicPr>
          <p:cNvPr id="319" name="Google Shape;319;p36"/>
          <p:cNvPicPr preferRelativeResize="0"/>
          <p:nvPr/>
        </p:nvPicPr>
        <p:blipFill>
          <a:blip r:embed="rId6">
            <a:alphaModFix/>
          </a:blip>
          <a:stretch>
            <a:fillRect/>
          </a:stretch>
        </p:blipFill>
        <p:spPr>
          <a:xfrm>
            <a:off x="229775" y="2903500"/>
            <a:ext cx="3190800" cy="419688"/>
          </a:xfrm>
          <a:prstGeom prst="rect">
            <a:avLst/>
          </a:prstGeom>
          <a:noFill/>
          <a:ln>
            <a:noFill/>
          </a:ln>
        </p:spPr>
      </p:pic>
      <p:pic>
        <p:nvPicPr>
          <p:cNvPr id="320" name="Google Shape;320;p36"/>
          <p:cNvPicPr preferRelativeResize="0"/>
          <p:nvPr/>
        </p:nvPicPr>
        <p:blipFill>
          <a:blip r:embed="rId7">
            <a:alphaModFix/>
          </a:blip>
          <a:stretch>
            <a:fillRect/>
          </a:stretch>
        </p:blipFill>
        <p:spPr>
          <a:xfrm>
            <a:off x="1391825" y="3814288"/>
            <a:ext cx="1814351" cy="244062"/>
          </a:xfrm>
          <a:prstGeom prst="rect">
            <a:avLst/>
          </a:prstGeom>
          <a:noFill/>
          <a:ln>
            <a:noFill/>
          </a:ln>
        </p:spPr>
      </p:pic>
      <p:pic>
        <p:nvPicPr>
          <p:cNvPr id="321" name="Google Shape;321;p36"/>
          <p:cNvPicPr preferRelativeResize="0"/>
          <p:nvPr/>
        </p:nvPicPr>
        <p:blipFill>
          <a:blip r:embed="rId8">
            <a:alphaModFix/>
          </a:blip>
          <a:stretch>
            <a:fillRect/>
          </a:stretch>
        </p:blipFill>
        <p:spPr>
          <a:xfrm>
            <a:off x="1391825" y="4102063"/>
            <a:ext cx="1814350" cy="322444"/>
          </a:xfrm>
          <a:prstGeom prst="rect">
            <a:avLst/>
          </a:prstGeom>
          <a:noFill/>
          <a:ln>
            <a:noFill/>
          </a:ln>
        </p:spPr>
      </p:pic>
      <p:sp>
        <p:nvSpPr>
          <p:cNvPr id="322" name="Google Shape;322;p36"/>
          <p:cNvSpPr txBox="1"/>
          <p:nvPr/>
        </p:nvSpPr>
        <p:spPr>
          <a:xfrm>
            <a:off x="301175" y="3263025"/>
            <a:ext cx="304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Times New Roman"/>
                <a:ea typeface="Times New Roman"/>
                <a:cs typeface="Times New Roman"/>
                <a:sym typeface="Times New Roman"/>
              </a:rPr>
              <a:t>(here comes to use the weighted graph)</a:t>
            </a:r>
            <a:endParaRPr>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7"/>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328" name="Google Shape;328;p37"/>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329" name="Google Shape;329;p37"/>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rPr lang="fr"/>
              <a:t>TITRE DE LA PRÉSENTATION - MENU « INSERTION / EN-TÊTE ET PIED DE PAGE »</a:t>
            </a:r>
            <a:endParaRPr/>
          </a:p>
        </p:txBody>
      </p:sp>
      <p:sp>
        <p:nvSpPr>
          <p:cNvPr id="330" name="Google Shape;330;p37"/>
          <p:cNvSpPr txBox="1"/>
          <p:nvPr>
            <p:ph idx="1" type="body"/>
          </p:nvPr>
        </p:nvSpPr>
        <p:spPr>
          <a:xfrm>
            <a:off x="1373189" y="688181"/>
            <a:ext cx="7143900" cy="2889000"/>
          </a:xfrm>
          <a:prstGeom prst="rect">
            <a:avLst/>
          </a:prstGeom>
          <a:noFill/>
          <a:ln>
            <a:noFill/>
          </a:ln>
        </p:spPr>
        <p:txBody>
          <a:bodyPr anchorCtr="0" anchor="ctr" bIns="0" lIns="0" spcFirstLastPara="1" rIns="0" wrap="square" tIns="0">
            <a:noAutofit/>
          </a:bodyPr>
          <a:lstStyle/>
          <a:p>
            <a:pPr indent="0" lvl="1" marL="0" rtl="0" algn="r">
              <a:lnSpc>
                <a:spcPct val="100000"/>
              </a:lnSpc>
              <a:spcBef>
                <a:spcPts val="0"/>
              </a:spcBef>
              <a:spcAft>
                <a:spcPts val="0"/>
              </a:spcAft>
              <a:buClr>
                <a:schemeClr val="lt1"/>
              </a:buClr>
              <a:buSzPts val="850"/>
              <a:buFont typeface="Arial"/>
              <a:buNone/>
            </a:pPr>
            <a:r>
              <a:rPr lang="fr"/>
              <a:t>IV- EXPERIMENTS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8"/>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336" name="Google Shape;336;p38"/>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4</a:t>
            </a:r>
            <a:r>
              <a:rPr lang="fr">
                <a:solidFill>
                  <a:schemeClr val="lt2"/>
                </a:solidFill>
              </a:rPr>
              <a:t>.1 Metrics</a:t>
            </a:r>
            <a:endParaRPr>
              <a:solidFill>
                <a:schemeClr val="lt2"/>
              </a:solidFill>
            </a:endParaRPr>
          </a:p>
        </p:txBody>
      </p:sp>
      <p:pic>
        <p:nvPicPr>
          <p:cNvPr id="337" name="Google Shape;337;p38"/>
          <p:cNvPicPr preferRelativeResize="0"/>
          <p:nvPr/>
        </p:nvPicPr>
        <p:blipFill>
          <a:blip r:embed="rId3">
            <a:alphaModFix/>
          </a:blip>
          <a:stretch>
            <a:fillRect/>
          </a:stretch>
        </p:blipFill>
        <p:spPr>
          <a:xfrm>
            <a:off x="3757325" y="1152036"/>
            <a:ext cx="1743075" cy="533400"/>
          </a:xfrm>
          <a:prstGeom prst="rect">
            <a:avLst/>
          </a:prstGeom>
          <a:noFill/>
          <a:ln>
            <a:noFill/>
          </a:ln>
        </p:spPr>
      </p:pic>
      <p:sp>
        <p:nvSpPr>
          <p:cNvPr id="338" name="Google Shape;338;p38"/>
          <p:cNvSpPr txBox="1"/>
          <p:nvPr/>
        </p:nvSpPr>
        <p:spPr>
          <a:xfrm>
            <a:off x="706275" y="1241725"/>
            <a:ext cx="2779800" cy="354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fr" sz="1100">
                <a:solidFill>
                  <a:srgbClr val="0000FF"/>
                </a:solidFill>
              </a:rPr>
              <a:t>Bhatacharya coefficient</a:t>
            </a:r>
            <a:endParaRPr/>
          </a:p>
        </p:txBody>
      </p:sp>
      <p:sp>
        <p:nvSpPr>
          <p:cNvPr id="339" name="Google Shape;339;p38"/>
          <p:cNvSpPr txBox="1"/>
          <p:nvPr/>
        </p:nvSpPr>
        <p:spPr>
          <a:xfrm>
            <a:off x="776900" y="2394750"/>
            <a:ext cx="2779800" cy="354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fr" sz="1100">
                <a:solidFill>
                  <a:srgbClr val="0000FF"/>
                </a:solidFill>
              </a:rPr>
              <a:t>SSIM</a:t>
            </a:r>
            <a:endParaRPr/>
          </a:p>
        </p:txBody>
      </p:sp>
      <p:pic>
        <p:nvPicPr>
          <p:cNvPr id="340" name="Google Shape;340;p38"/>
          <p:cNvPicPr preferRelativeResize="0"/>
          <p:nvPr/>
        </p:nvPicPr>
        <p:blipFill>
          <a:blip r:embed="rId4">
            <a:alphaModFix/>
          </a:blip>
          <a:stretch>
            <a:fillRect/>
          </a:stretch>
        </p:blipFill>
        <p:spPr>
          <a:xfrm>
            <a:off x="3757325" y="2202750"/>
            <a:ext cx="3362325" cy="781050"/>
          </a:xfrm>
          <a:prstGeom prst="rect">
            <a:avLst/>
          </a:prstGeom>
          <a:noFill/>
          <a:ln>
            <a:noFill/>
          </a:ln>
        </p:spPr>
      </p:pic>
      <p:pic>
        <p:nvPicPr>
          <p:cNvPr id="341" name="Google Shape;341;p38"/>
          <p:cNvPicPr preferRelativeResize="0"/>
          <p:nvPr/>
        </p:nvPicPr>
        <p:blipFill>
          <a:blip r:embed="rId5">
            <a:alphaModFix/>
          </a:blip>
          <a:stretch>
            <a:fillRect/>
          </a:stretch>
        </p:blipFill>
        <p:spPr>
          <a:xfrm>
            <a:off x="3757322" y="3430475"/>
            <a:ext cx="3150799" cy="1233575"/>
          </a:xfrm>
          <a:prstGeom prst="rect">
            <a:avLst/>
          </a:prstGeom>
          <a:noFill/>
          <a:ln>
            <a:noFill/>
          </a:ln>
        </p:spPr>
      </p:pic>
      <p:sp>
        <p:nvSpPr>
          <p:cNvPr id="342" name="Google Shape;342;p38"/>
          <p:cNvSpPr txBox="1"/>
          <p:nvPr/>
        </p:nvSpPr>
        <p:spPr>
          <a:xfrm>
            <a:off x="776900" y="3691800"/>
            <a:ext cx="2779800" cy="354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fr" sz="1100">
                <a:solidFill>
                  <a:srgbClr val="0000FF"/>
                </a:solidFill>
              </a:rPr>
              <a:t>PSNR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9"/>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348" name="Google Shape;348;p39"/>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4.1 Metrics</a:t>
            </a:r>
            <a:endParaRPr>
              <a:solidFill>
                <a:schemeClr val="lt2"/>
              </a:solidFill>
            </a:endParaRPr>
          </a:p>
        </p:txBody>
      </p:sp>
      <p:pic>
        <p:nvPicPr>
          <p:cNvPr id="349" name="Google Shape;349;p39"/>
          <p:cNvPicPr preferRelativeResize="0"/>
          <p:nvPr/>
        </p:nvPicPr>
        <p:blipFill>
          <a:blip r:embed="rId3">
            <a:alphaModFix/>
          </a:blip>
          <a:stretch>
            <a:fillRect/>
          </a:stretch>
        </p:blipFill>
        <p:spPr>
          <a:xfrm>
            <a:off x="330775" y="1163751"/>
            <a:ext cx="3697949" cy="1126175"/>
          </a:xfrm>
          <a:prstGeom prst="rect">
            <a:avLst/>
          </a:prstGeom>
          <a:noFill/>
          <a:ln>
            <a:noFill/>
          </a:ln>
        </p:spPr>
      </p:pic>
      <p:graphicFrame>
        <p:nvGraphicFramePr>
          <p:cNvPr id="350" name="Google Shape;350;p39"/>
          <p:cNvGraphicFramePr/>
          <p:nvPr/>
        </p:nvGraphicFramePr>
        <p:xfrm>
          <a:off x="759225" y="2461075"/>
          <a:ext cx="3000000" cy="3000000"/>
        </p:xfrm>
        <a:graphic>
          <a:graphicData uri="http://schemas.openxmlformats.org/drawingml/2006/table">
            <a:tbl>
              <a:tblPr>
                <a:noFill/>
                <a:tableStyleId>{C07D1B93-92F2-42E9-98CA-538B8BAD9F7B}</a:tableStyleId>
              </a:tblPr>
              <a:tblGrid>
                <a:gridCol w="1763775"/>
                <a:gridCol w="1373225"/>
              </a:tblGrid>
              <a:tr h="583550">
                <a:tc>
                  <a:txBody>
                    <a:bodyPr/>
                    <a:lstStyle/>
                    <a:p>
                      <a:pPr indent="0" lvl="0" marL="0" rtl="0" algn="just">
                        <a:lnSpc>
                          <a:spcPct val="115000"/>
                        </a:lnSpc>
                        <a:spcBef>
                          <a:spcPts val="0"/>
                        </a:spcBef>
                        <a:spcAft>
                          <a:spcPts val="0"/>
                        </a:spcAft>
                        <a:buNone/>
                      </a:pPr>
                      <a:r>
                        <a:rPr b="1" lang="fr" sz="1100">
                          <a:solidFill>
                            <a:srgbClr val="0000FF"/>
                          </a:solidFill>
                        </a:rPr>
                        <a:t>Bhatacharya coefficient</a:t>
                      </a:r>
                      <a:endParaRPr/>
                    </a:p>
                  </a:txBody>
                  <a:tcPr marT="91425" marB="91425" marR="91425" marL="91425"/>
                </a:tc>
                <a:tc>
                  <a:txBody>
                    <a:bodyPr/>
                    <a:lstStyle/>
                    <a:p>
                      <a:pPr indent="0" lvl="0" marL="0" rtl="0" algn="l">
                        <a:spcBef>
                          <a:spcPts val="0"/>
                        </a:spcBef>
                        <a:spcAft>
                          <a:spcPts val="0"/>
                        </a:spcAft>
                        <a:buNone/>
                      </a:pPr>
                      <a:r>
                        <a:rPr lang="fr"/>
                        <a:t>0.96</a:t>
                      </a:r>
                      <a:endParaRPr/>
                    </a:p>
                  </a:txBody>
                  <a:tcPr marT="91425" marB="91425" marR="91425" marL="91425"/>
                </a:tc>
              </a:tr>
              <a:tr h="425575">
                <a:tc>
                  <a:txBody>
                    <a:bodyPr/>
                    <a:lstStyle/>
                    <a:p>
                      <a:pPr indent="0" lvl="0" marL="0" rtl="0" algn="just">
                        <a:lnSpc>
                          <a:spcPct val="115000"/>
                        </a:lnSpc>
                        <a:spcBef>
                          <a:spcPts val="0"/>
                        </a:spcBef>
                        <a:spcAft>
                          <a:spcPts val="0"/>
                        </a:spcAft>
                        <a:buClr>
                          <a:schemeClr val="dk1"/>
                        </a:buClr>
                        <a:buSzPts val="1100"/>
                        <a:buFont typeface="Arial"/>
                        <a:buNone/>
                      </a:pPr>
                      <a:r>
                        <a:rPr b="1" lang="fr" sz="1100">
                          <a:solidFill>
                            <a:srgbClr val="0000FF"/>
                          </a:solidFill>
                        </a:rPr>
                        <a:t>SSIM</a:t>
                      </a:r>
                      <a:endParaRPr b="1"/>
                    </a:p>
                  </a:txBody>
                  <a:tcPr marT="91425" marB="91425" marR="91425" marL="91425"/>
                </a:tc>
                <a:tc>
                  <a:txBody>
                    <a:bodyPr/>
                    <a:lstStyle/>
                    <a:p>
                      <a:pPr indent="0" lvl="0" marL="0" rtl="0" algn="l">
                        <a:spcBef>
                          <a:spcPts val="0"/>
                        </a:spcBef>
                        <a:spcAft>
                          <a:spcPts val="0"/>
                        </a:spcAft>
                        <a:buNone/>
                      </a:pPr>
                      <a:r>
                        <a:rPr lang="fr"/>
                        <a:t>0.91</a:t>
                      </a:r>
                      <a:endParaRPr/>
                    </a:p>
                  </a:txBody>
                  <a:tcPr marT="91425" marB="91425" marR="91425" marL="91425"/>
                </a:tc>
              </a:tr>
              <a:tr h="425575">
                <a:tc>
                  <a:txBody>
                    <a:bodyPr/>
                    <a:lstStyle/>
                    <a:p>
                      <a:pPr indent="0" lvl="0" marL="0" rtl="0" algn="just">
                        <a:lnSpc>
                          <a:spcPct val="115000"/>
                        </a:lnSpc>
                        <a:spcBef>
                          <a:spcPts val="0"/>
                        </a:spcBef>
                        <a:spcAft>
                          <a:spcPts val="0"/>
                        </a:spcAft>
                        <a:buClr>
                          <a:schemeClr val="dk1"/>
                        </a:buClr>
                        <a:buSzPts val="1100"/>
                        <a:buFont typeface="Arial"/>
                        <a:buNone/>
                      </a:pPr>
                      <a:r>
                        <a:rPr b="1" lang="fr" sz="1100">
                          <a:solidFill>
                            <a:srgbClr val="0000FF"/>
                          </a:solidFill>
                        </a:rPr>
                        <a:t>PSNR</a:t>
                      </a:r>
                      <a:endParaRPr/>
                    </a:p>
                  </a:txBody>
                  <a:tcPr marT="91425" marB="91425" marR="91425" marL="91425"/>
                </a:tc>
                <a:tc>
                  <a:txBody>
                    <a:bodyPr/>
                    <a:lstStyle/>
                    <a:p>
                      <a:pPr indent="0" lvl="0" marL="0" rtl="0" algn="l">
                        <a:spcBef>
                          <a:spcPts val="0"/>
                        </a:spcBef>
                        <a:spcAft>
                          <a:spcPts val="0"/>
                        </a:spcAft>
                        <a:buNone/>
                      </a:pPr>
                      <a:r>
                        <a:rPr lang="fr"/>
                        <a:t>21,20</a:t>
                      </a:r>
                      <a:endParaRPr/>
                    </a:p>
                  </a:txBody>
                  <a:tcPr marT="91425" marB="91425" marR="91425" marL="91425"/>
                </a:tc>
              </a:tr>
            </a:tbl>
          </a:graphicData>
        </a:graphic>
      </p:graphicFrame>
      <p:pic>
        <p:nvPicPr>
          <p:cNvPr id="351" name="Google Shape;351;p39"/>
          <p:cNvPicPr preferRelativeResize="0"/>
          <p:nvPr/>
        </p:nvPicPr>
        <p:blipFill rotWithShape="1">
          <a:blip r:embed="rId4">
            <a:alphaModFix/>
          </a:blip>
          <a:srcRect b="0" l="0" r="941" t="0"/>
          <a:stretch/>
        </p:blipFill>
        <p:spPr>
          <a:xfrm>
            <a:off x="4098900" y="1250050"/>
            <a:ext cx="4842900" cy="953575"/>
          </a:xfrm>
          <a:prstGeom prst="rect">
            <a:avLst/>
          </a:prstGeom>
          <a:noFill/>
          <a:ln>
            <a:noFill/>
          </a:ln>
        </p:spPr>
      </p:pic>
      <p:graphicFrame>
        <p:nvGraphicFramePr>
          <p:cNvPr id="352" name="Google Shape;352;p39"/>
          <p:cNvGraphicFramePr/>
          <p:nvPr/>
        </p:nvGraphicFramePr>
        <p:xfrm>
          <a:off x="4657750" y="2461075"/>
          <a:ext cx="3000000" cy="3000000"/>
        </p:xfrm>
        <a:graphic>
          <a:graphicData uri="http://schemas.openxmlformats.org/drawingml/2006/table">
            <a:tbl>
              <a:tblPr>
                <a:noFill/>
                <a:tableStyleId>{C07D1B93-92F2-42E9-98CA-538B8BAD9F7B}</a:tableStyleId>
              </a:tblPr>
              <a:tblGrid>
                <a:gridCol w="1763775"/>
                <a:gridCol w="1373225"/>
              </a:tblGrid>
              <a:tr h="583550">
                <a:tc>
                  <a:txBody>
                    <a:bodyPr/>
                    <a:lstStyle/>
                    <a:p>
                      <a:pPr indent="0" lvl="0" marL="0" rtl="0" algn="just">
                        <a:lnSpc>
                          <a:spcPct val="115000"/>
                        </a:lnSpc>
                        <a:spcBef>
                          <a:spcPts val="0"/>
                        </a:spcBef>
                        <a:spcAft>
                          <a:spcPts val="0"/>
                        </a:spcAft>
                        <a:buNone/>
                      </a:pPr>
                      <a:r>
                        <a:rPr b="1" lang="fr" sz="1100">
                          <a:solidFill>
                            <a:srgbClr val="0000FF"/>
                          </a:solidFill>
                        </a:rPr>
                        <a:t>Bhatacharya coefficient</a:t>
                      </a:r>
                      <a:endParaRPr/>
                    </a:p>
                  </a:txBody>
                  <a:tcPr marT="91425" marB="91425" marR="91425" marL="91425"/>
                </a:tc>
                <a:tc>
                  <a:txBody>
                    <a:bodyPr/>
                    <a:lstStyle/>
                    <a:p>
                      <a:pPr indent="0" lvl="0" marL="0" rtl="0" algn="l">
                        <a:spcBef>
                          <a:spcPts val="0"/>
                        </a:spcBef>
                        <a:spcAft>
                          <a:spcPts val="0"/>
                        </a:spcAft>
                        <a:buNone/>
                      </a:pPr>
                      <a:r>
                        <a:rPr lang="fr"/>
                        <a:t>0.66</a:t>
                      </a:r>
                      <a:endParaRPr/>
                    </a:p>
                  </a:txBody>
                  <a:tcPr marT="91425" marB="91425" marR="91425" marL="91425"/>
                </a:tc>
              </a:tr>
              <a:tr h="425575">
                <a:tc>
                  <a:txBody>
                    <a:bodyPr/>
                    <a:lstStyle/>
                    <a:p>
                      <a:pPr indent="0" lvl="0" marL="0" rtl="0" algn="just">
                        <a:lnSpc>
                          <a:spcPct val="115000"/>
                        </a:lnSpc>
                        <a:spcBef>
                          <a:spcPts val="0"/>
                        </a:spcBef>
                        <a:spcAft>
                          <a:spcPts val="0"/>
                        </a:spcAft>
                        <a:buNone/>
                      </a:pPr>
                      <a:r>
                        <a:rPr b="1" lang="fr" sz="1100">
                          <a:solidFill>
                            <a:srgbClr val="0000FF"/>
                          </a:solidFill>
                        </a:rPr>
                        <a:t>SSIM</a:t>
                      </a:r>
                      <a:endParaRPr b="1"/>
                    </a:p>
                  </a:txBody>
                  <a:tcPr marT="91425" marB="91425" marR="91425" marL="91425"/>
                </a:tc>
                <a:tc>
                  <a:txBody>
                    <a:bodyPr/>
                    <a:lstStyle/>
                    <a:p>
                      <a:pPr indent="0" lvl="0" marL="0" rtl="0" algn="l">
                        <a:spcBef>
                          <a:spcPts val="0"/>
                        </a:spcBef>
                        <a:spcAft>
                          <a:spcPts val="0"/>
                        </a:spcAft>
                        <a:buNone/>
                      </a:pPr>
                      <a:r>
                        <a:rPr lang="fr"/>
                        <a:t>0.80</a:t>
                      </a:r>
                      <a:endParaRPr/>
                    </a:p>
                  </a:txBody>
                  <a:tcPr marT="91425" marB="91425" marR="91425" marL="91425"/>
                </a:tc>
              </a:tr>
              <a:tr h="425575">
                <a:tc>
                  <a:txBody>
                    <a:bodyPr/>
                    <a:lstStyle/>
                    <a:p>
                      <a:pPr indent="0" lvl="0" marL="0" rtl="0" algn="just">
                        <a:lnSpc>
                          <a:spcPct val="115000"/>
                        </a:lnSpc>
                        <a:spcBef>
                          <a:spcPts val="0"/>
                        </a:spcBef>
                        <a:spcAft>
                          <a:spcPts val="0"/>
                        </a:spcAft>
                        <a:buNone/>
                      </a:pPr>
                      <a:r>
                        <a:rPr b="1" lang="fr" sz="1100">
                          <a:solidFill>
                            <a:srgbClr val="0000FF"/>
                          </a:solidFill>
                        </a:rPr>
                        <a:t>PSNR</a:t>
                      </a:r>
                      <a:endParaRPr/>
                    </a:p>
                  </a:txBody>
                  <a:tcPr marT="91425" marB="91425" marR="91425" marL="91425"/>
                </a:tc>
                <a:tc>
                  <a:txBody>
                    <a:bodyPr/>
                    <a:lstStyle/>
                    <a:p>
                      <a:pPr indent="0" lvl="0" marL="0" rtl="0" algn="l">
                        <a:spcBef>
                          <a:spcPts val="0"/>
                        </a:spcBef>
                        <a:spcAft>
                          <a:spcPts val="0"/>
                        </a:spcAft>
                        <a:buNone/>
                      </a:pPr>
                      <a:r>
                        <a:rPr lang="fr"/>
                        <a:t>10.42</a:t>
                      </a:r>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0"/>
          <p:cNvSpPr txBox="1"/>
          <p:nvPr>
            <p:ph type="title"/>
          </p:nvPr>
        </p:nvSpPr>
        <p:spPr>
          <a:xfrm>
            <a:off x="617538" y="0"/>
            <a:ext cx="7014600" cy="386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fr">
                <a:solidFill>
                  <a:schemeClr val="lt2"/>
                </a:solidFill>
              </a:rPr>
              <a:t>4.2 Applications</a:t>
            </a:r>
            <a:endParaRPr/>
          </a:p>
        </p:txBody>
      </p:sp>
      <p:pic>
        <p:nvPicPr>
          <p:cNvPr id="358" name="Google Shape;358;p40"/>
          <p:cNvPicPr preferRelativeResize="0"/>
          <p:nvPr/>
        </p:nvPicPr>
        <p:blipFill>
          <a:blip r:embed="rId3">
            <a:alphaModFix/>
          </a:blip>
          <a:stretch>
            <a:fillRect/>
          </a:stretch>
        </p:blipFill>
        <p:spPr>
          <a:xfrm>
            <a:off x="152400" y="539100"/>
            <a:ext cx="3446709" cy="4451999"/>
          </a:xfrm>
          <a:prstGeom prst="rect">
            <a:avLst/>
          </a:prstGeom>
          <a:noFill/>
          <a:ln>
            <a:noFill/>
          </a:ln>
        </p:spPr>
      </p:pic>
      <p:pic>
        <p:nvPicPr>
          <p:cNvPr id="359" name="Google Shape;359;p40"/>
          <p:cNvPicPr preferRelativeResize="0"/>
          <p:nvPr/>
        </p:nvPicPr>
        <p:blipFill>
          <a:blip r:embed="rId4">
            <a:alphaModFix/>
          </a:blip>
          <a:stretch>
            <a:fillRect/>
          </a:stretch>
        </p:blipFill>
        <p:spPr>
          <a:xfrm>
            <a:off x="3773809" y="1401300"/>
            <a:ext cx="5240091" cy="205281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140" name="Google Shape;140;p23"/>
          <p:cNvSpPr txBox="1"/>
          <p:nvPr>
            <p:ph idx="1" type="body"/>
          </p:nvPr>
        </p:nvSpPr>
        <p:spPr>
          <a:xfrm>
            <a:off x="4507500" y="447975"/>
            <a:ext cx="4390500" cy="4177800"/>
          </a:xfrm>
          <a:prstGeom prst="rect">
            <a:avLst/>
          </a:prstGeom>
          <a:noFill/>
          <a:ln>
            <a:noFill/>
          </a:ln>
        </p:spPr>
        <p:txBody>
          <a:bodyPr anchorCtr="0" anchor="t" bIns="0" lIns="0" spcFirstLastPara="1" rIns="0" wrap="square" tIns="0">
            <a:noAutofit/>
          </a:bodyPr>
          <a:lstStyle/>
          <a:p>
            <a:pPr indent="-342900" lvl="0" marL="342900" rtl="0" algn="l">
              <a:lnSpc>
                <a:spcPct val="100000"/>
              </a:lnSpc>
              <a:spcBef>
                <a:spcPts val="0"/>
              </a:spcBef>
              <a:spcAft>
                <a:spcPts val="0"/>
              </a:spcAft>
              <a:buSzPts val="1600"/>
              <a:buAutoNum type="arabicPeriod"/>
            </a:pPr>
            <a:r>
              <a:rPr lang="fr"/>
              <a:t>CONSIDERED ISSUE</a:t>
            </a:r>
            <a:endParaRPr/>
          </a:p>
          <a:p>
            <a:pPr indent="0" lvl="1" marL="341999" rtl="0" algn="l">
              <a:lnSpc>
                <a:spcPct val="130000"/>
              </a:lnSpc>
              <a:spcBef>
                <a:spcPts val="300"/>
              </a:spcBef>
              <a:spcAft>
                <a:spcPts val="0"/>
              </a:spcAft>
              <a:buClr>
                <a:schemeClr val="accent3"/>
              </a:buClr>
              <a:buSzPts val="300"/>
              <a:buFont typeface="Arial"/>
              <a:buNone/>
            </a:pPr>
            <a:r>
              <a:rPr lang="fr"/>
              <a:t>1.1 - Optimal Transport in Imaging</a:t>
            </a:r>
            <a:endParaRPr/>
          </a:p>
          <a:p>
            <a:pPr indent="0" lvl="1" marL="341999" rtl="0" algn="l">
              <a:lnSpc>
                <a:spcPct val="130000"/>
              </a:lnSpc>
              <a:spcBef>
                <a:spcPts val="300"/>
              </a:spcBef>
              <a:spcAft>
                <a:spcPts val="0"/>
              </a:spcAft>
              <a:buClr>
                <a:schemeClr val="accent3"/>
              </a:buClr>
              <a:buSzPts val="300"/>
              <a:buFont typeface="Arial"/>
              <a:buNone/>
            </a:pPr>
            <a:r>
              <a:rPr lang="fr"/>
              <a:t>1.2 - Color Transfer</a:t>
            </a:r>
            <a:endParaRPr/>
          </a:p>
          <a:p>
            <a:pPr indent="0" lvl="0" marL="0" rtl="0" algn="l">
              <a:lnSpc>
                <a:spcPct val="100000"/>
              </a:lnSpc>
              <a:spcBef>
                <a:spcPts val="2400"/>
              </a:spcBef>
              <a:spcAft>
                <a:spcPts val="0"/>
              </a:spcAft>
              <a:buSzPts val="1600"/>
              <a:buNone/>
            </a:pPr>
            <a:r>
              <a:rPr lang="fr"/>
              <a:t>2.  PROPOSED MODEL</a:t>
            </a:r>
            <a:endParaRPr/>
          </a:p>
          <a:p>
            <a:pPr indent="0" lvl="1" marL="341999" rtl="0" algn="l">
              <a:lnSpc>
                <a:spcPct val="130000"/>
              </a:lnSpc>
              <a:spcBef>
                <a:spcPts val="0"/>
              </a:spcBef>
              <a:spcAft>
                <a:spcPts val="0"/>
              </a:spcAft>
              <a:buClr>
                <a:schemeClr val="accent3"/>
              </a:buClr>
              <a:buSzPts val="300"/>
              <a:buFont typeface="Arial"/>
              <a:buNone/>
            </a:pPr>
            <a:r>
              <a:rPr lang="fr"/>
              <a:t>2.1 Problem formulation </a:t>
            </a:r>
            <a:endParaRPr/>
          </a:p>
          <a:p>
            <a:pPr indent="0" lvl="1" marL="341999" rtl="0" algn="l">
              <a:lnSpc>
                <a:spcPct val="130000"/>
              </a:lnSpc>
              <a:spcBef>
                <a:spcPts val="0"/>
              </a:spcBef>
              <a:spcAft>
                <a:spcPts val="0"/>
              </a:spcAft>
              <a:buClr>
                <a:schemeClr val="accent3"/>
              </a:buClr>
              <a:buSzPts val="300"/>
              <a:buFont typeface="Arial"/>
              <a:buNone/>
            </a:pPr>
            <a:r>
              <a:rPr lang="fr"/>
              <a:t>2.2 Tackle the issues</a:t>
            </a:r>
            <a:endParaRPr/>
          </a:p>
          <a:p>
            <a:pPr indent="0" lvl="1" marL="341999" rtl="0" algn="l">
              <a:lnSpc>
                <a:spcPct val="130000"/>
              </a:lnSpc>
              <a:spcBef>
                <a:spcPts val="0"/>
              </a:spcBef>
              <a:spcAft>
                <a:spcPts val="0"/>
              </a:spcAft>
              <a:buClr>
                <a:schemeClr val="accent3"/>
              </a:buClr>
              <a:buSzPts val="300"/>
              <a:buFont typeface="Arial"/>
              <a:buNone/>
            </a:pPr>
            <a:r>
              <a:rPr lang="fr"/>
              <a:t>2.3 Final problem</a:t>
            </a:r>
            <a:endParaRPr/>
          </a:p>
          <a:p>
            <a:pPr indent="0" lvl="0" marL="0" rtl="0" algn="l">
              <a:lnSpc>
                <a:spcPct val="100000"/>
              </a:lnSpc>
              <a:spcBef>
                <a:spcPts val="2400"/>
              </a:spcBef>
              <a:spcAft>
                <a:spcPts val="0"/>
              </a:spcAft>
              <a:buClr>
                <a:schemeClr val="dk1"/>
              </a:buClr>
              <a:buSzPts val="1600"/>
              <a:buFont typeface="Arial"/>
              <a:buNone/>
            </a:pPr>
            <a:r>
              <a:rPr lang="fr"/>
              <a:t>3.  APPLICATION TO COLOR TRANSFER</a:t>
            </a:r>
            <a:endParaRPr/>
          </a:p>
          <a:p>
            <a:pPr indent="0" lvl="1" marL="341999" rtl="0" algn="l">
              <a:lnSpc>
                <a:spcPct val="130000"/>
              </a:lnSpc>
              <a:spcBef>
                <a:spcPts val="300"/>
              </a:spcBef>
              <a:spcAft>
                <a:spcPts val="0"/>
              </a:spcAft>
              <a:buClr>
                <a:schemeClr val="accent3"/>
              </a:buClr>
              <a:buSzPts val="300"/>
              <a:buFont typeface="Arial"/>
              <a:buNone/>
            </a:pPr>
            <a:r>
              <a:rPr lang="fr"/>
              <a:t>3.1 Framework</a:t>
            </a:r>
            <a:endParaRPr/>
          </a:p>
          <a:p>
            <a:pPr indent="0" lvl="1" marL="341999" rtl="0" algn="l">
              <a:lnSpc>
                <a:spcPct val="130000"/>
              </a:lnSpc>
              <a:spcBef>
                <a:spcPts val="0"/>
              </a:spcBef>
              <a:spcAft>
                <a:spcPts val="0"/>
              </a:spcAft>
              <a:buClr>
                <a:schemeClr val="accent3"/>
              </a:buClr>
              <a:buSzPts val="300"/>
              <a:buFont typeface="Arial"/>
              <a:buNone/>
            </a:pPr>
            <a:r>
              <a:rPr lang="fr"/>
              <a:t>3.2 Spatio-color clustering</a:t>
            </a:r>
            <a:endParaRPr/>
          </a:p>
          <a:p>
            <a:pPr indent="0" lvl="1" marL="341999" rtl="0" algn="l">
              <a:lnSpc>
                <a:spcPct val="130000"/>
              </a:lnSpc>
              <a:spcBef>
                <a:spcPts val="0"/>
              </a:spcBef>
              <a:spcAft>
                <a:spcPts val="0"/>
              </a:spcAft>
              <a:buClr>
                <a:schemeClr val="accent3"/>
              </a:buClr>
              <a:buSzPts val="300"/>
              <a:buFont typeface="Arial"/>
              <a:buNone/>
            </a:pPr>
            <a:r>
              <a:rPr lang="fr"/>
              <a:t>3.3 Color Palette Transfer &amp; Image Synthesis</a:t>
            </a:r>
            <a:endParaRPr/>
          </a:p>
          <a:p>
            <a:pPr indent="0" lvl="0" marL="0" rtl="0" algn="l">
              <a:lnSpc>
                <a:spcPct val="100000"/>
              </a:lnSpc>
              <a:spcBef>
                <a:spcPts val="2400"/>
              </a:spcBef>
              <a:spcAft>
                <a:spcPts val="0"/>
              </a:spcAft>
              <a:buSzPts val="1650"/>
              <a:buNone/>
            </a:pPr>
            <a:r>
              <a:rPr lang="fr"/>
              <a:t>4</a:t>
            </a:r>
            <a:r>
              <a:rPr b="1" i="0" lang="fr" sz="1650" u="none" cap="none" strike="noStrike">
                <a:solidFill>
                  <a:schemeClr val="lt2"/>
                </a:solidFill>
                <a:latin typeface="Arial"/>
                <a:ea typeface="Arial"/>
                <a:cs typeface="Arial"/>
                <a:sym typeface="Arial"/>
              </a:rPr>
              <a:t>.  </a:t>
            </a:r>
            <a:r>
              <a:rPr lang="fr"/>
              <a:t>EXPERIMENTS</a:t>
            </a:r>
            <a:endParaRPr/>
          </a:p>
          <a:p>
            <a:pPr indent="0" lvl="1" marL="341999" rtl="0" algn="l">
              <a:lnSpc>
                <a:spcPct val="130000"/>
              </a:lnSpc>
              <a:spcBef>
                <a:spcPts val="300"/>
              </a:spcBef>
              <a:spcAft>
                <a:spcPts val="0"/>
              </a:spcAft>
              <a:buClr>
                <a:schemeClr val="accent3"/>
              </a:buClr>
              <a:buSzPts val="300"/>
              <a:buFont typeface="Arial"/>
              <a:buNone/>
            </a:pPr>
            <a:r>
              <a:rPr lang="fr"/>
              <a:t>4.1 Metrics</a:t>
            </a:r>
            <a:endParaRPr/>
          </a:p>
          <a:p>
            <a:pPr indent="0" lvl="1" marL="341999" rtl="0" algn="l">
              <a:lnSpc>
                <a:spcPct val="130000"/>
              </a:lnSpc>
              <a:spcBef>
                <a:spcPts val="0"/>
              </a:spcBef>
              <a:spcAft>
                <a:spcPts val="0"/>
              </a:spcAft>
              <a:buClr>
                <a:schemeClr val="accent3"/>
              </a:buClr>
              <a:buSzPts val="300"/>
              <a:buFont typeface="Arial"/>
              <a:buNone/>
            </a:pPr>
            <a:r>
              <a:rPr lang="fr"/>
              <a:t>4.2 Applications</a:t>
            </a:r>
            <a:endParaRPr/>
          </a:p>
          <a:p>
            <a:pPr indent="-238125" lvl="0" marL="342900" rtl="0" algn="l">
              <a:lnSpc>
                <a:spcPct val="100000"/>
              </a:lnSpc>
              <a:spcBef>
                <a:spcPts val="2400"/>
              </a:spcBef>
              <a:spcAft>
                <a:spcPts val="0"/>
              </a:spcAft>
              <a:buSzPts val="1650"/>
              <a:buNone/>
            </a:pPr>
            <a:r>
              <a:t/>
            </a:r>
            <a:endParaRPr/>
          </a:p>
        </p:txBody>
      </p:sp>
      <p:sp>
        <p:nvSpPr>
          <p:cNvPr id="141" name="Google Shape;141;p23"/>
          <p:cNvSpPr txBox="1"/>
          <p:nvPr>
            <p:ph type="title"/>
          </p:nvPr>
        </p:nvSpPr>
        <p:spPr>
          <a:xfrm>
            <a:off x="617539" y="632799"/>
            <a:ext cx="2658300" cy="3402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1"/>
              </a:buClr>
              <a:buSzPts val="2500"/>
              <a:buFont typeface="Arial"/>
              <a:buNone/>
            </a:pPr>
            <a:r>
              <a:rPr lang="fr"/>
              <a:t>SOMMAIRE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1"/>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365" name="Google Shape;365;p41"/>
          <p:cNvSpPr txBox="1"/>
          <p:nvPr/>
        </p:nvSpPr>
        <p:spPr>
          <a:xfrm>
            <a:off x="2966800" y="1213050"/>
            <a:ext cx="52182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3400">
                <a:solidFill>
                  <a:schemeClr val="accent1"/>
                </a:solidFill>
              </a:rPr>
              <a:t>Thank you for listening !</a:t>
            </a:r>
            <a:endParaRPr b="1" sz="3400">
              <a:solidFill>
                <a:schemeClr val="accent1"/>
              </a:solidFill>
            </a:endParaRPr>
          </a:p>
          <a:p>
            <a:pPr indent="0" lvl="0" marL="0" rtl="0" algn="l">
              <a:spcBef>
                <a:spcPts val="0"/>
              </a:spcBef>
              <a:spcAft>
                <a:spcPts val="0"/>
              </a:spcAft>
              <a:buNone/>
            </a:pPr>
            <a:r>
              <a:rPr b="1" lang="fr" sz="2000">
                <a:solidFill>
                  <a:schemeClr val="lt2"/>
                </a:solidFill>
              </a:rPr>
              <a:t> </a:t>
            </a:r>
            <a:r>
              <a:rPr b="1" lang="fr" sz="2000">
                <a:solidFill>
                  <a:schemeClr val="lt2"/>
                </a:solidFill>
              </a:rPr>
              <a:t>If you have any question feel free to ask</a:t>
            </a:r>
            <a:endParaRPr b="1" sz="2000">
              <a:solidFill>
                <a:schemeClr val="lt2"/>
              </a:solidFill>
            </a:endParaRPr>
          </a:p>
        </p:txBody>
      </p:sp>
      <p:sp>
        <p:nvSpPr>
          <p:cNvPr id="366" name="Google Shape;366;p41"/>
          <p:cNvSpPr txBox="1"/>
          <p:nvPr/>
        </p:nvSpPr>
        <p:spPr>
          <a:xfrm>
            <a:off x="2966800" y="2228850"/>
            <a:ext cx="6932700" cy="14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50">
                <a:solidFill>
                  <a:srgbClr val="393939"/>
                </a:solidFill>
                <a:latin typeface="Times New Roman"/>
                <a:ea typeface="Times New Roman"/>
                <a:cs typeface="Times New Roman"/>
                <a:sym typeface="Times New Roman"/>
              </a:rPr>
              <a:t>Paper : </a:t>
            </a:r>
            <a:endParaRPr sz="1350">
              <a:solidFill>
                <a:srgbClr val="393939"/>
              </a:solidFill>
              <a:latin typeface="Times New Roman"/>
              <a:ea typeface="Times New Roman"/>
              <a:cs typeface="Times New Roman"/>
              <a:sym typeface="Times New Roman"/>
            </a:endParaRPr>
          </a:p>
          <a:p>
            <a:pPr indent="0" lvl="0" marL="0" rtl="0" algn="l">
              <a:spcBef>
                <a:spcPts val="0"/>
              </a:spcBef>
              <a:spcAft>
                <a:spcPts val="0"/>
              </a:spcAft>
              <a:buNone/>
            </a:pPr>
            <a:r>
              <a:rPr lang="fr" sz="1350">
                <a:solidFill>
                  <a:schemeClr val="accent6"/>
                </a:solidFill>
                <a:latin typeface="Times New Roman"/>
                <a:ea typeface="Times New Roman"/>
                <a:cs typeface="Times New Roman"/>
                <a:sym typeface="Times New Roman"/>
              </a:rPr>
              <a:t>Julien Rabin, Sira Ferradans, Nicolas Papadakis. </a:t>
            </a:r>
            <a:endParaRPr sz="135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rPr lang="fr" sz="1350">
                <a:solidFill>
                  <a:schemeClr val="accent6"/>
                </a:solidFill>
                <a:latin typeface="Times New Roman"/>
                <a:ea typeface="Times New Roman"/>
                <a:cs typeface="Times New Roman"/>
                <a:sym typeface="Times New Roman"/>
              </a:rPr>
              <a:t>Adaptive Color Transfer With Relaxed Optimal Transport. </a:t>
            </a:r>
            <a:endParaRPr sz="135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rPr lang="fr" sz="1350">
                <a:solidFill>
                  <a:schemeClr val="accent6"/>
                </a:solidFill>
                <a:latin typeface="Times New Roman"/>
                <a:ea typeface="Times New Roman"/>
                <a:cs typeface="Times New Roman"/>
                <a:sym typeface="Times New Roman"/>
              </a:rPr>
              <a:t>IEEE international Conference on Image Processing (ICIP’14), Oct 2014, Paris, France. pp.4852-4856. hal-01002830</a:t>
            </a:r>
            <a:r>
              <a:rPr lang="fr">
                <a:solidFill>
                  <a:schemeClr val="accent6"/>
                </a:solidFill>
              </a:rPr>
              <a:t> </a:t>
            </a:r>
            <a:endParaRPr>
              <a:solidFill>
                <a:schemeClr val="accent6"/>
              </a:solidFill>
            </a:endParaRPr>
          </a:p>
          <a:p>
            <a:pPr indent="0" lvl="0" marL="0" rtl="0" algn="l">
              <a:spcBef>
                <a:spcPts val="0"/>
              </a:spcBef>
              <a:spcAft>
                <a:spcPts val="0"/>
              </a:spcAft>
              <a:buNone/>
            </a:pPr>
            <a:r>
              <a:rPr lang="fr" sz="1350" u="sng">
                <a:solidFill>
                  <a:schemeClr val="accent6"/>
                </a:solidFill>
                <a:latin typeface="Times New Roman"/>
                <a:ea typeface="Times New Roman"/>
                <a:cs typeface="Times New Roman"/>
                <a:sym typeface="Times New Roman"/>
                <a:hlinkClick r:id="rId3">
                  <a:extLst>
                    <a:ext uri="{A12FA001-AC4F-418D-AE19-62706E023703}">
                      <ahyp:hlinkClr val="tx"/>
                    </a:ext>
                  </a:extLst>
                </a:hlinkClick>
              </a:rPr>
              <a:t>https://hal.archives-ouvertes.fr/hal-01002830/document</a:t>
            </a:r>
            <a:r>
              <a:rPr lang="fr" sz="1350">
                <a:solidFill>
                  <a:schemeClr val="accent6"/>
                </a:solidFill>
                <a:latin typeface="Times New Roman"/>
                <a:ea typeface="Times New Roman"/>
                <a:cs typeface="Times New Roman"/>
                <a:sym typeface="Times New Roman"/>
              </a:rPr>
              <a:t> </a:t>
            </a:r>
            <a:endParaRPr sz="1350">
              <a:solidFill>
                <a:schemeClr val="accent6"/>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2"/>
          <p:cNvSpPr txBox="1"/>
          <p:nvPr>
            <p:ph type="title"/>
          </p:nvPr>
        </p:nvSpPr>
        <p:spPr>
          <a:xfrm>
            <a:off x="617538" y="0"/>
            <a:ext cx="7014600" cy="386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fr">
                <a:solidFill>
                  <a:schemeClr val="lt2"/>
                </a:solidFill>
              </a:rPr>
              <a:t>4.2 In case of a richer palette</a:t>
            </a:r>
            <a:endParaRPr/>
          </a:p>
        </p:txBody>
      </p:sp>
      <p:pic>
        <p:nvPicPr>
          <p:cNvPr id="372" name="Google Shape;372;p42"/>
          <p:cNvPicPr preferRelativeResize="0"/>
          <p:nvPr/>
        </p:nvPicPr>
        <p:blipFill>
          <a:blip r:embed="rId3">
            <a:alphaModFix/>
          </a:blip>
          <a:stretch>
            <a:fillRect/>
          </a:stretch>
        </p:blipFill>
        <p:spPr>
          <a:xfrm>
            <a:off x="385763" y="1738313"/>
            <a:ext cx="8372475" cy="1666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4"/>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47" name="Google Shape;147;p24"/>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148" name="Google Shape;148;p24"/>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rPr lang="fr"/>
              <a:t>TITRE DE LA PRÉSENTATION - MENU « INSERTION / EN-TÊTE ET PIED DE PAGE »</a:t>
            </a:r>
            <a:endParaRPr/>
          </a:p>
        </p:txBody>
      </p:sp>
      <p:sp>
        <p:nvSpPr>
          <p:cNvPr id="149" name="Google Shape;149;p24"/>
          <p:cNvSpPr txBox="1"/>
          <p:nvPr>
            <p:ph idx="1" type="body"/>
          </p:nvPr>
        </p:nvSpPr>
        <p:spPr>
          <a:xfrm>
            <a:off x="1373189" y="688181"/>
            <a:ext cx="7143900" cy="2889000"/>
          </a:xfrm>
          <a:prstGeom prst="rect">
            <a:avLst/>
          </a:prstGeom>
          <a:noFill/>
          <a:ln>
            <a:noFill/>
          </a:ln>
        </p:spPr>
        <p:txBody>
          <a:bodyPr anchorCtr="0" anchor="ctr" bIns="0" lIns="0" spcFirstLastPara="1" rIns="0" wrap="square" tIns="0">
            <a:noAutofit/>
          </a:bodyPr>
          <a:lstStyle/>
          <a:p>
            <a:pPr indent="0" lvl="1" marL="0" rtl="0" algn="r">
              <a:lnSpc>
                <a:spcPct val="100000"/>
              </a:lnSpc>
              <a:spcBef>
                <a:spcPts val="0"/>
              </a:spcBef>
              <a:spcAft>
                <a:spcPts val="0"/>
              </a:spcAft>
              <a:buClr>
                <a:schemeClr val="lt1"/>
              </a:buClr>
              <a:buSzPts val="850"/>
              <a:buFont typeface="Arial"/>
              <a:buNone/>
            </a:pPr>
            <a:r>
              <a:rPr lang="fr"/>
              <a:t>I- CONSIDERED ISSUE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155" name="Google Shape;155;p25"/>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1.1 Optimal Transport in Imaging</a:t>
            </a:r>
            <a:endParaRPr>
              <a:solidFill>
                <a:schemeClr val="lt2"/>
              </a:solidFill>
            </a:endParaRPr>
          </a:p>
        </p:txBody>
      </p:sp>
      <p:pic>
        <p:nvPicPr>
          <p:cNvPr id="156" name="Google Shape;156;p25"/>
          <p:cNvPicPr preferRelativeResize="0"/>
          <p:nvPr/>
        </p:nvPicPr>
        <p:blipFill>
          <a:blip r:embed="rId3">
            <a:alphaModFix/>
          </a:blip>
          <a:stretch>
            <a:fillRect/>
          </a:stretch>
        </p:blipFill>
        <p:spPr>
          <a:xfrm>
            <a:off x="1639437" y="1556810"/>
            <a:ext cx="1704997" cy="1566400"/>
          </a:xfrm>
          <a:prstGeom prst="rect">
            <a:avLst/>
          </a:prstGeom>
          <a:noFill/>
          <a:ln>
            <a:noFill/>
          </a:ln>
        </p:spPr>
      </p:pic>
      <p:sp>
        <p:nvSpPr>
          <p:cNvPr id="157" name="Google Shape;157;p25"/>
          <p:cNvSpPr txBox="1"/>
          <p:nvPr/>
        </p:nvSpPr>
        <p:spPr>
          <a:xfrm>
            <a:off x="521613" y="655713"/>
            <a:ext cx="4101000" cy="1342200"/>
          </a:xfrm>
          <a:prstGeom prst="rect">
            <a:avLst/>
          </a:prstGeom>
          <a:noFill/>
          <a:ln>
            <a:noFill/>
          </a:ln>
        </p:spPr>
        <p:txBody>
          <a:bodyPr anchorCtr="0" anchor="t" bIns="91425" lIns="91425" spcFirstLastPara="1" rIns="91425" wrap="square" tIns="91425">
            <a:spAutoFit/>
          </a:bodyPr>
          <a:lstStyle/>
          <a:p>
            <a:pPr indent="0" lvl="0" marL="0" rtl="0" algn="ctr">
              <a:lnSpc>
                <a:spcPct val="130000"/>
              </a:lnSpc>
              <a:spcBef>
                <a:spcPts val="0"/>
              </a:spcBef>
              <a:spcAft>
                <a:spcPts val="0"/>
              </a:spcAft>
              <a:buNone/>
            </a:pPr>
            <a:r>
              <a:rPr lang="fr" sz="1800" u="sng">
                <a:solidFill>
                  <a:schemeClr val="dk1"/>
                </a:solidFill>
                <a:highlight>
                  <a:srgbClr val="FFFFFF"/>
                </a:highlight>
              </a:rPr>
              <a:t>Usual distances to compare densities </a:t>
            </a:r>
            <a:endParaRPr sz="1800" u="sng">
              <a:solidFill>
                <a:schemeClr val="dk1"/>
              </a:solidFill>
              <a:highlight>
                <a:srgbClr val="FFFFFF"/>
              </a:highlight>
            </a:endParaRPr>
          </a:p>
          <a:p>
            <a:pPr indent="0" lvl="0" marL="457200" rtl="0" algn="l">
              <a:lnSpc>
                <a:spcPct val="130000"/>
              </a:lnSpc>
              <a:spcBef>
                <a:spcPts val="600"/>
              </a:spcBef>
              <a:spcAft>
                <a:spcPts val="0"/>
              </a:spcAft>
              <a:buNone/>
            </a:pPr>
            <a:r>
              <a:rPr b="1" lang="fr" sz="1600">
                <a:solidFill>
                  <a:schemeClr val="dk1"/>
                </a:solidFill>
                <a:highlight>
                  <a:srgbClr val="FFFFFF"/>
                </a:highlight>
              </a:rPr>
              <a:t>     </a:t>
            </a:r>
            <a:r>
              <a:rPr b="1" lang="fr" sz="1600">
                <a:solidFill>
                  <a:schemeClr val="dk1"/>
                </a:solidFill>
                <a:highlight>
                  <a:srgbClr val="FFFFFF"/>
                </a:highlight>
              </a:rPr>
              <a:t>Bhattacharyya </a:t>
            </a:r>
            <a:r>
              <a:rPr b="1" lang="fr" sz="1600"/>
              <a:t>distance </a:t>
            </a:r>
            <a:endParaRPr b="1" sz="1600"/>
          </a:p>
          <a:p>
            <a:pPr indent="0" lvl="0" marL="0" rtl="0" algn="l">
              <a:spcBef>
                <a:spcPts val="600"/>
              </a:spcBef>
              <a:spcAft>
                <a:spcPts val="0"/>
              </a:spcAft>
              <a:buNone/>
            </a:pPr>
            <a:r>
              <a:t/>
            </a:r>
            <a:endParaRPr sz="2100"/>
          </a:p>
        </p:txBody>
      </p:sp>
      <p:pic>
        <p:nvPicPr>
          <p:cNvPr id="158" name="Google Shape;158;p25"/>
          <p:cNvPicPr preferRelativeResize="0"/>
          <p:nvPr/>
        </p:nvPicPr>
        <p:blipFill>
          <a:blip r:embed="rId4">
            <a:alphaModFix/>
          </a:blip>
          <a:stretch>
            <a:fillRect/>
          </a:stretch>
        </p:blipFill>
        <p:spPr>
          <a:xfrm>
            <a:off x="1395325" y="3206675"/>
            <a:ext cx="2193225" cy="349533"/>
          </a:xfrm>
          <a:prstGeom prst="rect">
            <a:avLst/>
          </a:prstGeom>
          <a:noFill/>
          <a:ln>
            <a:noFill/>
          </a:ln>
        </p:spPr>
      </p:pic>
      <p:pic>
        <p:nvPicPr>
          <p:cNvPr id="159" name="Google Shape;159;p25"/>
          <p:cNvPicPr preferRelativeResize="0"/>
          <p:nvPr/>
        </p:nvPicPr>
        <p:blipFill>
          <a:blip r:embed="rId5">
            <a:alphaModFix/>
          </a:blip>
          <a:stretch>
            <a:fillRect/>
          </a:stretch>
        </p:blipFill>
        <p:spPr>
          <a:xfrm>
            <a:off x="1306063" y="3556188"/>
            <a:ext cx="2371725" cy="457200"/>
          </a:xfrm>
          <a:prstGeom prst="rect">
            <a:avLst/>
          </a:prstGeom>
          <a:noFill/>
          <a:ln>
            <a:noFill/>
          </a:ln>
        </p:spPr>
      </p:pic>
      <p:sp>
        <p:nvSpPr>
          <p:cNvPr id="160" name="Google Shape;160;p25"/>
          <p:cNvSpPr txBox="1"/>
          <p:nvPr/>
        </p:nvSpPr>
        <p:spPr>
          <a:xfrm>
            <a:off x="4416050" y="765588"/>
            <a:ext cx="4101000" cy="723300"/>
          </a:xfrm>
          <a:prstGeom prst="rect">
            <a:avLst/>
          </a:prstGeom>
          <a:noFill/>
          <a:ln>
            <a:noFill/>
          </a:ln>
        </p:spPr>
        <p:txBody>
          <a:bodyPr anchorCtr="0" anchor="t" bIns="91425" lIns="91425" spcFirstLastPara="1" rIns="91425" wrap="square" tIns="91425">
            <a:spAutoFit/>
          </a:bodyPr>
          <a:lstStyle/>
          <a:p>
            <a:pPr indent="0" lvl="0" marL="457200" rtl="0" algn="ctr">
              <a:lnSpc>
                <a:spcPct val="100000"/>
              </a:lnSpc>
              <a:spcBef>
                <a:spcPts val="0"/>
              </a:spcBef>
              <a:spcAft>
                <a:spcPts val="0"/>
              </a:spcAft>
              <a:buNone/>
            </a:pPr>
            <a:r>
              <a:rPr b="1" lang="fr" sz="1600">
                <a:solidFill>
                  <a:schemeClr val="dk1"/>
                </a:solidFill>
              </a:rPr>
              <a:t>Kullback–Leibler divergence</a:t>
            </a:r>
            <a:endParaRPr b="1" sz="1600">
              <a:solidFill>
                <a:schemeClr val="dk1"/>
              </a:solidFill>
            </a:endParaRPr>
          </a:p>
          <a:p>
            <a:pPr indent="0" lvl="0" marL="457200" rtl="0" algn="ctr">
              <a:lnSpc>
                <a:spcPct val="100000"/>
              </a:lnSpc>
              <a:spcBef>
                <a:spcPts val="600"/>
              </a:spcBef>
              <a:spcAft>
                <a:spcPts val="600"/>
              </a:spcAft>
              <a:buNone/>
            </a:pPr>
            <a:r>
              <a:rPr lang="fr">
                <a:solidFill>
                  <a:schemeClr val="dk1"/>
                </a:solidFill>
              </a:rPr>
              <a:t>(Or relative entropy)</a:t>
            </a:r>
            <a:endParaRPr>
              <a:solidFill>
                <a:schemeClr val="dk1"/>
              </a:solidFill>
            </a:endParaRPr>
          </a:p>
        </p:txBody>
      </p:sp>
      <p:pic>
        <p:nvPicPr>
          <p:cNvPr id="161" name="Google Shape;161;p25"/>
          <p:cNvPicPr preferRelativeResize="0"/>
          <p:nvPr/>
        </p:nvPicPr>
        <p:blipFill>
          <a:blip r:embed="rId6">
            <a:alphaModFix/>
          </a:blip>
          <a:stretch>
            <a:fillRect/>
          </a:stretch>
        </p:blipFill>
        <p:spPr>
          <a:xfrm>
            <a:off x="5231638" y="1844313"/>
            <a:ext cx="3028950" cy="542925"/>
          </a:xfrm>
          <a:prstGeom prst="rect">
            <a:avLst/>
          </a:prstGeom>
          <a:noFill/>
          <a:ln>
            <a:noFill/>
          </a:ln>
        </p:spPr>
      </p:pic>
      <p:sp>
        <p:nvSpPr>
          <p:cNvPr id="162" name="Google Shape;162;p25"/>
          <p:cNvSpPr txBox="1"/>
          <p:nvPr/>
        </p:nvSpPr>
        <p:spPr>
          <a:xfrm>
            <a:off x="1253475" y="4764950"/>
            <a:ext cx="3928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900" u="sng"/>
              <a:t>https://en.wikipedia.org/wiki/Bhattacharyya_distance</a:t>
            </a:r>
            <a:endParaRPr sz="900" u="sng"/>
          </a:p>
        </p:txBody>
      </p:sp>
      <p:sp>
        <p:nvSpPr>
          <p:cNvPr id="163" name="Google Shape;163;p25"/>
          <p:cNvSpPr txBox="1"/>
          <p:nvPr/>
        </p:nvSpPr>
        <p:spPr>
          <a:xfrm>
            <a:off x="1253475" y="4035600"/>
            <a:ext cx="26373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200">
                <a:solidFill>
                  <a:schemeClr val="dk1"/>
                </a:solidFill>
              </a:rPr>
              <a:t>This is an approximate</a:t>
            </a:r>
            <a:r>
              <a:rPr lang="fr" sz="1200">
                <a:solidFill>
                  <a:schemeClr val="dk1"/>
                </a:solidFill>
                <a:uFill>
                  <a:noFill/>
                </a:uFill>
                <a:hlinkClick r:id="rId7">
                  <a:extLst>
                    <a:ext uri="{A12FA001-AC4F-418D-AE19-62706E023703}">
                      <ahyp:hlinkClr val="tx"/>
                    </a:ext>
                  </a:extLst>
                </a:hlinkClick>
              </a:rPr>
              <a:t> </a:t>
            </a:r>
            <a:r>
              <a:rPr lang="fr" sz="1200">
                <a:solidFill>
                  <a:schemeClr val="hlink"/>
                </a:solidFill>
                <a:uFill>
                  <a:noFill/>
                </a:uFill>
                <a:hlinkClick r:id="rId8"/>
              </a:rPr>
              <a:t>measurement</a:t>
            </a:r>
            <a:r>
              <a:rPr lang="fr" sz="1200">
                <a:solidFill>
                  <a:schemeClr val="dk1"/>
                </a:solidFill>
              </a:rPr>
              <a:t> of the amount of overlap between two</a:t>
            </a:r>
            <a:r>
              <a:rPr lang="fr" sz="1200">
                <a:solidFill>
                  <a:schemeClr val="dk1"/>
                </a:solidFill>
                <a:uFill>
                  <a:noFill/>
                </a:uFill>
                <a:hlinkClick r:id="rId9">
                  <a:extLst>
                    <a:ext uri="{A12FA001-AC4F-418D-AE19-62706E023703}">
                      <ahyp:hlinkClr val="tx"/>
                    </a:ext>
                  </a:extLst>
                </a:hlinkClick>
              </a:rPr>
              <a:t> </a:t>
            </a:r>
            <a:r>
              <a:rPr lang="fr" sz="1200">
                <a:solidFill>
                  <a:schemeClr val="hlink"/>
                </a:solidFill>
                <a:uFill>
                  <a:noFill/>
                </a:uFill>
                <a:hlinkClick r:id="rId10"/>
              </a:rPr>
              <a:t>statistical</a:t>
            </a:r>
            <a:r>
              <a:rPr lang="fr" sz="1200">
                <a:solidFill>
                  <a:schemeClr val="dk1"/>
                </a:solidFill>
              </a:rPr>
              <a:t> samples.</a:t>
            </a:r>
            <a:endParaRPr sz="1500"/>
          </a:p>
        </p:txBody>
      </p:sp>
      <p:sp>
        <p:nvSpPr>
          <p:cNvPr id="164" name="Google Shape;164;p25"/>
          <p:cNvSpPr txBox="1"/>
          <p:nvPr/>
        </p:nvSpPr>
        <p:spPr>
          <a:xfrm>
            <a:off x="4983325" y="3206675"/>
            <a:ext cx="3845700" cy="153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fr" sz="1600">
                <a:solidFill>
                  <a:schemeClr val="dk1"/>
                </a:solidFill>
                <a:highlight>
                  <a:srgbClr val="FFFFFF"/>
                </a:highlight>
              </a:rPr>
              <a:t>It</a:t>
            </a:r>
            <a:r>
              <a:rPr lang="fr" sz="1600">
                <a:solidFill>
                  <a:schemeClr val="dk1"/>
                </a:solidFill>
                <a:highlight>
                  <a:srgbClr val="FFFFFF"/>
                </a:highlight>
              </a:rPr>
              <a:t> is the </a:t>
            </a:r>
            <a:r>
              <a:rPr lang="fr" sz="1600">
                <a:solidFill>
                  <a:schemeClr val="dk1"/>
                </a:solidFill>
                <a:highlight>
                  <a:srgbClr val="FFFFFF"/>
                </a:highlight>
                <a:uFill>
                  <a:noFill/>
                </a:uFill>
                <a:hlinkClick r:id="rId11">
                  <a:extLst>
                    <a:ext uri="{A12FA001-AC4F-418D-AE19-62706E023703}">
                      <ahyp:hlinkClr val="tx"/>
                    </a:ext>
                  </a:extLst>
                </a:hlinkClick>
              </a:rPr>
              <a:t>expectation</a:t>
            </a:r>
            <a:r>
              <a:rPr lang="fr" sz="1600">
                <a:solidFill>
                  <a:schemeClr val="dk1"/>
                </a:solidFill>
                <a:highlight>
                  <a:srgbClr val="FFFFFF"/>
                </a:highlight>
              </a:rPr>
              <a:t> of the logarithmic difference between the probabilities P and Q, where the expectation is taken using the probabilities P.</a:t>
            </a:r>
            <a:endParaRPr sz="1600">
              <a:solidFill>
                <a:schemeClr val="dk1"/>
              </a:solidFill>
              <a:highlight>
                <a:srgbClr val="FFFFFF"/>
              </a:highlight>
            </a:endParaRPr>
          </a:p>
          <a:p>
            <a:pPr indent="0" lvl="0" marL="0" rtl="0" algn="l">
              <a:spcBef>
                <a:spcPts val="0"/>
              </a:spcBef>
              <a:spcAft>
                <a:spcPts val="0"/>
              </a:spcAft>
              <a:buNone/>
            </a:pPr>
            <a:r>
              <a:t/>
            </a:r>
            <a:endParaRPr/>
          </a:p>
        </p:txBody>
      </p:sp>
      <p:sp>
        <p:nvSpPr>
          <p:cNvPr id="165" name="Google Shape;165;p25"/>
          <p:cNvSpPr txBox="1"/>
          <p:nvPr/>
        </p:nvSpPr>
        <p:spPr>
          <a:xfrm>
            <a:off x="-172775" y="3534575"/>
            <a:ext cx="1568100" cy="877200"/>
          </a:xfrm>
          <a:prstGeom prst="rect">
            <a:avLst/>
          </a:prstGeom>
          <a:noFill/>
          <a:ln>
            <a:noFill/>
          </a:ln>
        </p:spPr>
        <p:txBody>
          <a:bodyPr anchorCtr="0" anchor="t" bIns="91425" lIns="91425" spcFirstLastPara="1" rIns="91425" wrap="square" tIns="91425">
            <a:spAutoFit/>
          </a:bodyPr>
          <a:lstStyle/>
          <a:p>
            <a:pPr indent="0" lvl="0" marL="457200" rtl="0" algn="ctr">
              <a:lnSpc>
                <a:spcPct val="130000"/>
              </a:lnSpc>
              <a:spcBef>
                <a:spcPts val="0"/>
              </a:spcBef>
              <a:spcAft>
                <a:spcPts val="0"/>
              </a:spcAft>
              <a:buClr>
                <a:schemeClr val="dk1"/>
              </a:buClr>
              <a:buSzPts val="1100"/>
              <a:buFont typeface="Arial"/>
              <a:buNone/>
            </a:pPr>
            <a:r>
              <a:rPr b="1" lang="fr" sz="1000">
                <a:solidFill>
                  <a:schemeClr val="dk1"/>
                </a:solidFill>
                <a:highlight>
                  <a:srgbClr val="FFFFFF"/>
                </a:highlight>
              </a:rPr>
              <a:t>Bhattacharyya </a:t>
            </a:r>
            <a:r>
              <a:rPr b="1" lang="fr" sz="1000">
                <a:solidFill>
                  <a:schemeClr val="dk1"/>
                </a:solidFill>
              </a:rPr>
              <a:t>coefficient </a:t>
            </a:r>
            <a:endParaRPr b="1" sz="1000">
              <a:solidFill>
                <a:schemeClr val="dk1"/>
              </a:solidFill>
            </a:endParaRPr>
          </a:p>
          <a:p>
            <a:pPr indent="0" lvl="0" marL="0" rtl="0" algn="l">
              <a:spcBef>
                <a:spcPts val="600"/>
              </a:spcBef>
              <a:spcAft>
                <a:spcPts val="0"/>
              </a:spcAft>
              <a:buNone/>
            </a:pPr>
            <a:r>
              <a:t/>
            </a:r>
            <a:endParaRPr/>
          </a:p>
        </p:txBody>
      </p:sp>
      <p:sp>
        <p:nvSpPr>
          <p:cNvPr id="166" name="Google Shape;166;p25"/>
          <p:cNvSpPr txBox="1"/>
          <p:nvPr/>
        </p:nvSpPr>
        <p:spPr>
          <a:xfrm>
            <a:off x="-172775" y="3123200"/>
            <a:ext cx="1568100" cy="877200"/>
          </a:xfrm>
          <a:prstGeom prst="rect">
            <a:avLst/>
          </a:prstGeom>
          <a:noFill/>
          <a:ln>
            <a:noFill/>
          </a:ln>
        </p:spPr>
        <p:txBody>
          <a:bodyPr anchorCtr="0" anchor="t" bIns="91425" lIns="91425" spcFirstLastPara="1" rIns="91425" wrap="square" tIns="91425">
            <a:spAutoFit/>
          </a:bodyPr>
          <a:lstStyle/>
          <a:p>
            <a:pPr indent="0" lvl="0" marL="457200" rtl="0" algn="ctr">
              <a:lnSpc>
                <a:spcPct val="130000"/>
              </a:lnSpc>
              <a:spcBef>
                <a:spcPts val="0"/>
              </a:spcBef>
              <a:spcAft>
                <a:spcPts val="0"/>
              </a:spcAft>
              <a:buNone/>
            </a:pPr>
            <a:r>
              <a:rPr b="1" lang="fr" sz="1000">
                <a:solidFill>
                  <a:schemeClr val="dk1"/>
                </a:solidFill>
                <a:highlight>
                  <a:srgbClr val="FFFFFF"/>
                </a:highlight>
              </a:rPr>
              <a:t>Bhattacharyya </a:t>
            </a:r>
            <a:r>
              <a:rPr b="1" lang="fr" sz="1000">
                <a:solidFill>
                  <a:schemeClr val="dk1"/>
                </a:solidFill>
              </a:rPr>
              <a:t>distance</a:t>
            </a:r>
            <a:r>
              <a:rPr b="1" lang="fr" sz="1000">
                <a:solidFill>
                  <a:schemeClr val="dk1"/>
                </a:solidFill>
              </a:rPr>
              <a:t> </a:t>
            </a:r>
            <a:endParaRPr b="1" sz="1000">
              <a:solidFill>
                <a:schemeClr val="dk1"/>
              </a:solidFill>
            </a:endParaRPr>
          </a:p>
          <a:p>
            <a:pPr indent="0" lvl="0" marL="0" rtl="0" algn="l">
              <a:spcBef>
                <a:spcPts val="6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172" name="Google Shape;172;p26"/>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1.1 Optimal Transport in Imaging</a:t>
            </a:r>
            <a:endParaRPr>
              <a:solidFill>
                <a:schemeClr val="lt2"/>
              </a:solidFill>
            </a:endParaRPr>
          </a:p>
        </p:txBody>
      </p:sp>
      <p:pic>
        <p:nvPicPr>
          <p:cNvPr id="173" name="Google Shape;173;p26"/>
          <p:cNvPicPr preferRelativeResize="0"/>
          <p:nvPr/>
        </p:nvPicPr>
        <p:blipFill>
          <a:blip r:embed="rId3">
            <a:alphaModFix/>
          </a:blip>
          <a:stretch>
            <a:fillRect/>
          </a:stretch>
        </p:blipFill>
        <p:spPr>
          <a:xfrm>
            <a:off x="4926200" y="4156430"/>
            <a:ext cx="3171825" cy="800100"/>
          </a:xfrm>
          <a:prstGeom prst="rect">
            <a:avLst/>
          </a:prstGeom>
          <a:noFill/>
          <a:ln>
            <a:noFill/>
          </a:ln>
        </p:spPr>
      </p:pic>
      <p:grpSp>
        <p:nvGrpSpPr>
          <p:cNvPr id="174" name="Google Shape;174;p26"/>
          <p:cNvGrpSpPr/>
          <p:nvPr/>
        </p:nvGrpSpPr>
        <p:grpSpPr>
          <a:xfrm>
            <a:off x="4646700" y="1295238"/>
            <a:ext cx="4497300" cy="1185300"/>
            <a:chOff x="0" y="885975"/>
            <a:chExt cx="4497300" cy="1185300"/>
          </a:xfrm>
        </p:grpSpPr>
        <p:sp>
          <p:nvSpPr>
            <p:cNvPr id="175" name="Google Shape;175;p26"/>
            <p:cNvSpPr txBox="1"/>
            <p:nvPr/>
          </p:nvSpPr>
          <p:spPr>
            <a:xfrm>
              <a:off x="0" y="885975"/>
              <a:ext cx="44973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1"/>
                  </a:solidFill>
                  <a:highlight>
                    <a:srgbClr val="FFFFFF"/>
                  </a:highlight>
                </a:rPr>
                <a:t>We have a signature P with m clusters (p1,..,pm) and a signature Q with n clusters (q1,..,qn).</a:t>
              </a:r>
              <a:endParaRPr sz="1300">
                <a:solidFill>
                  <a:schemeClr val="dk1"/>
                </a:solidFill>
                <a:highlight>
                  <a:srgbClr val="FFFFFF"/>
                </a:highlight>
              </a:endParaRPr>
            </a:p>
            <a:p>
              <a:pPr indent="0" lvl="0" marL="0" rtl="0" algn="l">
                <a:spcBef>
                  <a:spcPts val="0"/>
                </a:spcBef>
                <a:spcAft>
                  <a:spcPts val="0"/>
                </a:spcAft>
                <a:buNone/>
              </a:pPr>
              <a:r>
                <a:rPr lang="fr" sz="1300">
                  <a:solidFill>
                    <a:schemeClr val="dk1"/>
                  </a:solidFill>
                  <a:highlight>
                    <a:srgbClr val="FFFFFF"/>
                  </a:highlight>
                </a:rPr>
                <a:t>We want to find</a:t>
              </a:r>
              <a:r>
                <a:rPr lang="fr" sz="1300">
                  <a:solidFill>
                    <a:schemeClr val="dk1"/>
                  </a:solidFill>
                </a:rPr>
                <a:t> a flow               with       the flow between pi and qj that minimizes the overall cost.</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pic>
          <p:nvPicPr>
            <p:cNvPr id="176" name="Google Shape;176;p26"/>
            <p:cNvPicPr preferRelativeResize="0"/>
            <p:nvPr/>
          </p:nvPicPr>
          <p:blipFill>
            <a:blip r:embed="rId4">
              <a:alphaModFix/>
            </a:blip>
            <a:stretch>
              <a:fillRect/>
            </a:stretch>
          </p:blipFill>
          <p:spPr>
            <a:xfrm>
              <a:off x="2770750" y="1389674"/>
              <a:ext cx="213150" cy="182075"/>
            </a:xfrm>
            <a:prstGeom prst="rect">
              <a:avLst/>
            </a:prstGeom>
            <a:noFill/>
            <a:ln>
              <a:noFill/>
            </a:ln>
          </p:spPr>
        </p:pic>
        <p:pic>
          <p:nvPicPr>
            <p:cNvPr id="177" name="Google Shape;177;p26"/>
            <p:cNvPicPr preferRelativeResize="0"/>
            <p:nvPr/>
          </p:nvPicPr>
          <p:blipFill>
            <a:blip r:embed="rId5">
              <a:alphaModFix/>
            </a:blip>
            <a:stretch>
              <a:fillRect/>
            </a:stretch>
          </p:blipFill>
          <p:spPr>
            <a:xfrm>
              <a:off x="1804775" y="1389674"/>
              <a:ext cx="503387" cy="182075"/>
            </a:xfrm>
            <a:prstGeom prst="rect">
              <a:avLst/>
            </a:prstGeom>
            <a:noFill/>
            <a:ln>
              <a:noFill/>
            </a:ln>
          </p:spPr>
        </p:pic>
      </p:grpSp>
      <p:sp>
        <p:nvSpPr>
          <p:cNvPr id="178" name="Google Shape;178;p26"/>
          <p:cNvSpPr txBox="1"/>
          <p:nvPr/>
        </p:nvSpPr>
        <p:spPr>
          <a:xfrm>
            <a:off x="4646700" y="3337438"/>
            <a:ext cx="44973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rgbClr val="202122"/>
                </a:solidFill>
                <a:highlight>
                  <a:srgbClr val="FFFFFF"/>
                </a:highlight>
              </a:rPr>
              <a:t>The </a:t>
            </a:r>
            <a:r>
              <a:rPr b="1" lang="fr" sz="1300">
                <a:solidFill>
                  <a:srgbClr val="202122"/>
                </a:solidFill>
                <a:highlight>
                  <a:srgbClr val="FFFFFF"/>
                </a:highlight>
              </a:rPr>
              <a:t>earth mover's distance</a:t>
            </a:r>
            <a:r>
              <a:rPr lang="fr" sz="1300">
                <a:solidFill>
                  <a:srgbClr val="202122"/>
                </a:solidFill>
                <a:highlight>
                  <a:srgbClr val="FFFFFF"/>
                </a:highlight>
              </a:rPr>
              <a:t> is defined as the WORK normalized by the total flow as follows:</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179" name="Google Shape;179;p26"/>
          <p:cNvSpPr txBox="1"/>
          <p:nvPr/>
        </p:nvSpPr>
        <p:spPr>
          <a:xfrm>
            <a:off x="4751550" y="763313"/>
            <a:ext cx="4287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600"/>
              <a:t>OT distance (EMD - Wasserstein metric)</a:t>
            </a:r>
            <a:endParaRPr b="1" sz="1600"/>
          </a:p>
        </p:txBody>
      </p:sp>
      <p:pic>
        <p:nvPicPr>
          <p:cNvPr id="180" name="Google Shape;180;p26"/>
          <p:cNvPicPr preferRelativeResize="0"/>
          <p:nvPr/>
        </p:nvPicPr>
        <p:blipFill>
          <a:blip r:embed="rId6">
            <a:alphaModFix/>
          </a:blip>
          <a:stretch>
            <a:fillRect/>
          </a:stretch>
        </p:blipFill>
        <p:spPr>
          <a:xfrm>
            <a:off x="5195175" y="2232561"/>
            <a:ext cx="2794033" cy="785100"/>
          </a:xfrm>
          <a:prstGeom prst="rect">
            <a:avLst/>
          </a:prstGeom>
          <a:noFill/>
          <a:ln>
            <a:noFill/>
          </a:ln>
        </p:spPr>
      </p:pic>
      <p:sp>
        <p:nvSpPr>
          <p:cNvPr id="181" name="Google Shape;181;p26"/>
          <p:cNvSpPr txBox="1"/>
          <p:nvPr/>
        </p:nvSpPr>
        <p:spPr>
          <a:xfrm>
            <a:off x="320625" y="1062838"/>
            <a:ext cx="41010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600">
                <a:solidFill>
                  <a:schemeClr val="dk1"/>
                </a:solidFill>
                <a:highlight>
                  <a:srgbClr val="FFFFFF"/>
                </a:highlight>
              </a:rPr>
              <a:t>The OT problem consists in estimating the minimal cost of transferring a source distribution into a target one.</a:t>
            </a:r>
            <a:endParaRPr sz="1600">
              <a:solidFill>
                <a:schemeClr val="dk1"/>
              </a:solidFill>
              <a:highlight>
                <a:srgbClr val="FFFFFF"/>
              </a:highlight>
            </a:endParaRPr>
          </a:p>
          <a:p>
            <a:pPr indent="0" lvl="0" marL="0" rtl="0" algn="l">
              <a:spcBef>
                <a:spcPts val="0"/>
              </a:spcBef>
              <a:spcAft>
                <a:spcPts val="0"/>
              </a:spcAft>
              <a:buNone/>
            </a:pPr>
            <a:r>
              <a:t/>
            </a:r>
            <a:endParaRPr sz="1600">
              <a:solidFill>
                <a:schemeClr val="dk1"/>
              </a:solidFill>
              <a:highlight>
                <a:srgbClr val="FFFFFF"/>
              </a:highlight>
            </a:endParaRPr>
          </a:p>
        </p:txBody>
      </p:sp>
      <p:pic>
        <p:nvPicPr>
          <p:cNvPr id="182" name="Google Shape;182;p26"/>
          <p:cNvPicPr preferRelativeResize="0"/>
          <p:nvPr/>
        </p:nvPicPr>
        <p:blipFill>
          <a:blip r:embed="rId7">
            <a:alphaModFix/>
          </a:blip>
          <a:stretch>
            <a:fillRect/>
          </a:stretch>
        </p:blipFill>
        <p:spPr>
          <a:xfrm>
            <a:off x="584263" y="2232548"/>
            <a:ext cx="3372825" cy="1664500"/>
          </a:xfrm>
          <a:prstGeom prst="rect">
            <a:avLst/>
          </a:prstGeom>
          <a:noFill/>
          <a:ln>
            <a:noFill/>
          </a:ln>
        </p:spPr>
      </p:pic>
      <p:sp>
        <p:nvSpPr>
          <p:cNvPr id="183" name="Google Shape;183;p26"/>
          <p:cNvSpPr txBox="1"/>
          <p:nvPr/>
        </p:nvSpPr>
        <p:spPr>
          <a:xfrm>
            <a:off x="785175" y="3897050"/>
            <a:ext cx="317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fr" u="sng"/>
              <a:t>Piles of sand with the same mass</a:t>
            </a:r>
            <a:endParaRPr i="1" u="sng"/>
          </a:p>
        </p:txBody>
      </p:sp>
      <p:sp>
        <p:nvSpPr>
          <p:cNvPr id="184" name="Google Shape;184;p26"/>
          <p:cNvSpPr txBox="1"/>
          <p:nvPr/>
        </p:nvSpPr>
        <p:spPr>
          <a:xfrm>
            <a:off x="98300" y="4156425"/>
            <a:ext cx="4323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800" u="sng"/>
              <a:t>https://towardsdatascience.com/image-processing-and-optimal-transport-f707c7296b67</a:t>
            </a:r>
            <a:endParaRPr sz="800" u="sng"/>
          </a:p>
        </p:txBody>
      </p:sp>
      <p:sp>
        <p:nvSpPr>
          <p:cNvPr id="185" name="Google Shape;185;p26"/>
          <p:cNvSpPr txBox="1"/>
          <p:nvPr/>
        </p:nvSpPr>
        <p:spPr>
          <a:xfrm>
            <a:off x="4751550" y="4863500"/>
            <a:ext cx="3928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900" u="sng"/>
              <a:t>https://en.wikipedia.org/wiki/Earth_mover%27s_distance</a:t>
            </a:r>
            <a:endParaRPr sz="900" u="sng"/>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191" name="Google Shape;191;p27"/>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1.2 Color Transfer</a:t>
            </a:r>
            <a:endParaRPr>
              <a:solidFill>
                <a:schemeClr val="lt2"/>
              </a:solidFill>
            </a:endParaRPr>
          </a:p>
        </p:txBody>
      </p:sp>
      <p:pic>
        <p:nvPicPr>
          <p:cNvPr id="192" name="Google Shape;192;p27"/>
          <p:cNvPicPr preferRelativeResize="0"/>
          <p:nvPr/>
        </p:nvPicPr>
        <p:blipFill>
          <a:blip r:embed="rId3">
            <a:alphaModFix/>
          </a:blip>
          <a:stretch>
            <a:fillRect/>
          </a:stretch>
        </p:blipFill>
        <p:spPr>
          <a:xfrm>
            <a:off x="139800" y="1505025"/>
            <a:ext cx="4571999" cy="2039535"/>
          </a:xfrm>
          <a:prstGeom prst="rect">
            <a:avLst/>
          </a:prstGeom>
          <a:noFill/>
          <a:ln>
            <a:noFill/>
          </a:ln>
        </p:spPr>
      </p:pic>
      <p:sp>
        <p:nvSpPr>
          <p:cNvPr id="193" name="Google Shape;193;p27"/>
          <p:cNvSpPr txBox="1"/>
          <p:nvPr/>
        </p:nvSpPr>
        <p:spPr>
          <a:xfrm>
            <a:off x="590250" y="3544550"/>
            <a:ext cx="3671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fr" sz="1100" u="sng"/>
              <a:t>Color Transfer between images (2001)</a:t>
            </a:r>
            <a:endParaRPr i="1" sz="1100" u="sng"/>
          </a:p>
        </p:txBody>
      </p:sp>
      <p:pic>
        <p:nvPicPr>
          <p:cNvPr id="194" name="Google Shape;194;p27"/>
          <p:cNvPicPr preferRelativeResize="0"/>
          <p:nvPr/>
        </p:nvPicPr>
        <p:blipFill>
          <a:blip r:embed="rId4">
            <a:alphaModFix/>
          </a:blip>
          <a:stretch>
            <a:fillRect/>
          </a:stretch>
        </p:blipFill>
        <p:spPr>
          <a:xfrm>
            <a:off x="5582963" y="1162031"/>
            <a:ext cx="2674476" cy="2382520"/>
          </a:xfrm>
          <a:prstGeom prst="rect">
            <a:avLst/>
          </a:prstGeom>
          <a:noFill/>
          <a:ln>
            <a:noFill/>
          </a:ln>
        </p:spPr>
      </p:pic>
      <p:sp>
        <p:nvSpPr>
          <p:cNvPr id="195" name="Google Shape;195;p27"/>
          <p:cNvSpPr txBox="1"/>
          <p:nvPr/>
        </p:nvSpPr>
        <p:spPr>
          <a:xfrm>
            <a:off x="4733650" y="3459975"/>
            <a:ext cx="4373100" cy="5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u="sng"/>
              <a:t>L* a* b* color space</a:t>
            </a:r>
            <a:r>
              <a:rPr lang="fr"/>
              <a:t> </a:t>
            </a:r>
            <a:r>
              <a:rPr lang="fr" sz="1000"/>
              <a:t>(</a:t>
            </a:r>
            <a:r>
              <a:rPr i="1" lang="fr" sz="1050">
                <a:solidFill>
                  <a:srgbClr val="202122"/>
                </a:solidFill>
                <a:highlight>
                  <a:srgbClr val="FFFFFF"/>
                </a:highlight>
              </a:rPr>
              <a:t>L*</a:t>
            </a:r>
            <a:r>
              <a:rPr lang="fr" sz="1050">
                <a:solidFill>
                  <a:srgbClr val="202122"/>
                </a:solidFill>
                <a:highlight>
                  <a:srgbClr val="FFFFFF"/>
                </a:highlight>
              </a:rPr>
              <a:t> for perceptual lightness, and </a:t>
            </a:r>
            <a:r>
              <a:rPr i="1" lang="fr" sz="1050">
                <a:solidFill>
                  <a:srgbClr val="202122"/>
                </a:solidFill>
                <a:highlight>
                  <a:srgbClr val="FFFFFF"/>
                </a:highlight>
              </a:rPr>
              <a:t>a*</a:t>
            </a:r>
            <a:r>
              <a:rPr lang="fr" sz="1050">
                <a:solidFill>
                  <a:srgbClr val="202122"/>
                </a:solidFill>
                <a:highlight>
                  <a:srgbClr val="FFFFFF"/>
                </a:highlight>
              </a:rPr>
              <a:t> and </a:t>
            </a:r>
            <a:r>
              <a:rPr i="1" lang="fr" sz="1050">
                <a:solidFill>
                  <a:srgbClr val="202122"/>
                </a:solidFill>
                <a:highlight>
                  <a:srgbClr val="FFFFFF"/>
                </a:highlight>
              </a:rPr>
              <a:t>b*</a:t>
            </a:r>
            <a:r>
              <a:rPr lang="fr" sz="1050">
                <a:solidFill>
                  <a:srgbClr val="202122"/>
                </a:solidFill>
                <a:highlight>
                  <a:srgbClr val="FFFFFF"/>
                </a:highlight>
              </a:rPr>
              <a:t> for the four unique colors of human vision:red, green, blue, and yellow)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idx="10" type="dt"/>
          </p:nvPr>
        </p:nvSpPr>
        <p:spPr>
          <a:xfrm>
            <a:off x="-1" y="5002020"/>
            <a:ext cx="2652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201" name="Google Shape;201;p28"/>
          <p:cNvSpPr txBox="1"/>
          <p:nvPr>
            <p:ph idx="12" type="sldNum"/>
          </p:nvPr>
        </p:nvSpPr>
        <p:spPr>
          <a:xfrm>
            <a:off x="-1" y="5002020"/>
            <a:ext cx="266400" cy="1350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00"/>
              <a:buNone/>
            </a:pPr>
            <a:fld id="{00000000-1234-1234-1234-123412341234}" type="slidenum">
              <a:rPr lang="fr"/>
              <a:t>‹#›</a:t>
            </a:fld>
            <a:endParaRPr/>
          </a:p>
        </p:txBody>
      </p:sp>
      <p:sp>
        <p:nvSpPr>
          <p:cNvPr id="202" name="Google Shape;202;p28"/>
          <p:cNvSpPr txBox="1"/>
          <p:nvPr>
            <p:ph idx="11" type="ftr"/>
          </p:nvPr>
        </p:nvSpPr>
        <p:spPr>
          <a:xfrm>
            <a:off x="-1" y="5002020"/>
            <a:ext cx="266400" cy="1350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1400"/>
              <a:buNone/>
            </a:pPr>
            <a:r>
              <a:rPr lang="fr"/>
              <a:t>TITRE DE LA PRÉSENTATION - MENU « INSERTION / EN-TÊTE ET PIED DE PAGE »</a:t>
            </a:r>
            <a:endParaRPr/>
          </a:p>
        </p:txBody>
      </p:sp>
      <p:sp>
        <p:nvSpPr>
          <p:cNvPr id="203" name="Google Shape;203;p28"/>
          <p:cNvSpPr txBox="1"/>
          <p:nvPr>
            <p:ph idx="1" type="body"/>
          </p:nvPr>
        </p:nvSpPr>
        <p:spPr>
          <a:xfrm>
            <a:off x="1373189" y="688181"/>
            <a:ext cx="7143900" cy="2889000"/>
          </a:xfrm>
          <a:prstGeom prst="rect">
            <a:avLst/>
          </a:prstGeom>
          <a:noFill/>
          <a:ln>
            <a:noFill/>
          </a:ln>
        </p:spPr>
        <p:txBody>
          <a:bodyPr anchorCtr="0" anchor="ctr" bIns="0" lIns="0" spcFirstLastPara="1" rIns="0" wrap="square" tIns="0">
            <a:noAutofit/>
          </a:bodyPr>
          <a:lstStyle/>
          <a:p>
            <a:pPr indent="0" lvl="1" marL="0" rtl="0" algn="r">
              <a:lnSpc>
                <a:spcPct val="100000"/>
              </a:lnSpc>
              <a:spcBef>
                <a:spcPts val="0"/>
              </a:spcBef>
              <a:spcAft>
                <a:spcPts val="0"/>
              </a:spcAft>
              <a:buClr>
                <a:schemeClr val="lt1"/>
              </a:buClr>
              <a:buSzPts val="850"/>
              <a:buFont typeface="Arial"/>
              <a:buNone/>
            </a:pPr>
            <a:r>
              <a:rPr lang="fr"/>
              <a:t>I</a:t>
            </a:r>
            <a:r>
              <a:rPr lang="fr"/>
              <a:t>I- PROPOSED MODEL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09" name="Google Shape;209;p29"/>
          <p:cNvSpPr txBox="1"/>
          <p:nvPr>
            <p:ph type="title"/>
          </p:nvPr>
        </p:nvSpPr>
        <p:spPr>
          <a:xfrm>
            <a:off x="617538"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2.1 Problem formulation </a:t>
            </a:r>
            <a:endParaRPr>
              <a:solidFill>
                <a:schemeClr val="lt2"/>
              </a:solidFill>
            </a:endParaRPr>
          </a:p>
        </p:txBody>
      </p:sp>
      <p:sp>
        <p:nvSpPr>
          <p:cNvPr id="210" name="Google Shape;210;p29"/>
          <p:cNvSpPr txBox="1"/>
          <p:nvPr/>
        </p:nvSpPr>
        <p:spPr>
          <a:xfrm>
            <a:off x="278025" y="1072375"/>
            <a:ext cx="8281200" cy="27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1" name="Google Shape;211;p29"/>
          <p:cNvPicPr preferRelativeResize="0"/>
          <p:nvPr/>
        </p:nvPicPr>
        <p:blipFill rotWithShape="1">
          <a:blip r:embed="rId3">
            <a:alphaModFix/>
          </a:blip>
          <a:srcRect b="0" l="0" r="0" t="8883"/>
          <a:stretch/>
        </p:blipFill>
        <p:spPr>
          <a:xfrm>
            <a:off x="109225" y="850425"/>
            <a:ext cx="8658523" cy="35247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txBox="1"/>
          <p:nvPr>
            <p:ph idx="12" type="sldNum"/>
          </p:nvPr>
        </p:nvSpPr>
        <p:spPr>
          <a:xfrm>
            <a:off x="7668344" y="195486"/>
            <a:ext cx="848700" cy="30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2300"/>
              <a:buNone/>
            </a:pPr>
            <a:fld id="{00000000-1234-1234-1234-123412341234}" type="slidenum">
              <a:rPr lang="fr"/>
              <a:t>‹#›</a:t>
            </a:fld>
            <a:endParaRPr/>
          </a:p>
        </p:txBody>
      </p:sp>
      <p:sp>
        <p:nvSpPr>
          <p:cNvPr id="217" name="Google Shape;217;p30"/>
          <p:cNvSpPr txBox="1"/>
          <p:nvPr/>
        </p:nvSpPr>
        <p:spPr>
          <a:xfrm>
            <a:off x="278025" y="1072375"/>
            <a:ext cx="8281200" cy="27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8" name="Google Shape;218;p30"/>
          <p:cNvPicPr preferRelativeResize="0"/>
          <p:nvPr/>
        </p:nvPicPr>
        <p:blipFill>
          <a:blip r:embed="rId3">
            <a:alphaModFix/>
          </a:blip>
          <a:stretch>
            <a:fillRect/>
          </a:stretch>
        </p:blipFill>
        <p:spPr>
          <a:xfrm>
            <a:off x="1339938" y="959525"/>
            <a:ext cx="6464125" cy="3800776"/>
          </a:xfrm>
          <a:prstGeom prst="rect">
            <a:avLst/>
          </a:prstGeom>
          <a:noFill/>
          <a:ln>
            <a:noFill/>
          </a:ln>
        </p:spPr>
      </p:pic>
      <p:sp>
        <p:nvSpPr>
          <p:cNvPr id="219" name="Google Shape;219;p30"/>
          <p:cNvSpPr txBox="1"/>
          <p:nvPr>
            <p:ph type="title"/>
          </p:nvPr>
        </p:nvSpPr>
        <p:spPr>
          <a:xfrm>
            <a:off x="587763" y="0"/>
            <a:ext cx="7014600" cy="3867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lt2"/>
              </a:buClr>
              <a:buSzPts val="2200"/>
              <a:buFont typeface="Arial"/>
              <a:buNone/>
            </a:pPr>
            <a:r>
              <a:rPr lang="fr">
                <a:solidFill>
                  <a:schemeClr val="lt2"/>
                </a:solidFill>
              </a:rPr>
              <a:t>EMD</a:t>
            </a:r>
            <a:r>
              <a:rPr lang="fr">
                <a:solidFill>
                  <a:schemeClr val="lt2"/>
                </a:solidFill>
              </a:rPr>
              <a:t> </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MT Atlantique">
  <a:themeElements>
    <a:clrScheme name="PPT IMT ATLANTIQUE">
      <a:dk1>
        <a:srgbClr val="000000"/>
      </a:dk1>
      <a:lt1>
        <a:srgbClr val="FFFFFF"/>
      </a:lt1>
      <a:dk2>
        <a:srgbClr val="D9E1E2"/>
      </a:dk2>
      <a:lt2>
        <a:srgbClr val="A4D233"/>
      </a:lt2>
      <a:accent1>
        <a:srgbClr val="00B8DE"/>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